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68" r:id="rId14"/>
    <p:sldId id="269" r:id="rId15"/>
    <p:sldId id="270" r:id="rId16"/>
    <p:sldId id="271" r:id="rId17"/>
    <p:sldId id="272" r:id="rId18"/>
    <p:sldId id="273" r:id="rId19"/>
    <p:sldId id="274" r:id="rId20"/>
    <p:sldId id="276" r:id="rId21"/>
    <p:sldId id="275" r:id="rId22"/>
    <p:sldId id="277" r:id="rId23"/>
    <p:sldId id="278" r:id="rId24"/>
    <p:sldId id="280" r:id="rId25"/>
    <p:sldId id="281" r:id="rId26"/>
    <p:sldId id="296" r:id="rId27"/>
    <p:sldId id="297"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28:33.2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5337 1,'-5314'0,"5292"0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38.6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6556 1,'-6064'0,"6030"1,-56 11,54-6,-40 1,-157-7,211-1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28:46.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5364 1,'-3450'0,"3429"1,1 1,-40 10,5-1,11-4,-7 1,-91 4,100-10,-48 9,46-5,-47 1,-1140-8,1209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0:36.9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4326 130,'-26'0,"0"-2,1-1,-1-1,1-1,0-2,0 0,-37-17,46 18,0 1,0 0,0 1,-1 1,1 0,-20 0,-104 4,55 2,-694-3,761 1,0 1,-33 8,31-6,-38 4,-373-5,220-5,-611 2,799-1,1-2,-32-6,-32-3,-42-5,50 6,14-1,44 8,-1 0,-29-1,-444 4,236 3,236-2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0:42.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4142 2,'-1090'0,"1077"1,-1 1,1 0,0 1,0 0,0 1,-15 7,13-5,1-1,-1-1,1 0,-27 3,-251-5,142-5,-1640 3,1771-1,-1-1,-33-8,32 6,1 0,-26-1,-86-8,82 7,-55-1,-17 8,96-1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30.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6530 107,'-64'-3,"-66"-11,18 1,-443-13,-5 28,192 0,-2536-2,2880-1,-1-1,-33-8,31 4,-46-2,-283 7,168 2,162-2,0-1,-30-8,29 5,-45-3,-493 7,275 3,267-2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36.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6917 53,'-4808'0,"4620"14,-5-1,76-11,-125-6,86-21,95 15,24 4,-72-4,-668 11,757-2,0-1,-34-8,33 5,0 1,-25-1,21 5,3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52.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6996 83,'-7'0,"-1"-1,1 0,0-1,0 0,0 0,0 0,0-1,-11-6,9 5,0 0,0 0,0 1,-10-2,17 4,-1 1,0-1,0 1,1 0,-1 0,0 0,1 0,-1 1,0-1,1 1,-1-1,0 1,1 0,-4 2,1 0,0 0,0 1,1 0,0 0,-6 6,10-9,-1 0,0-1,1 1,-1 0,0 0,0-1,0 1,0-1,1 1,-1-1,0 1,0-1,0 0,0 1,0-1,0 0,0 0,0 1,0-1,0 0,0 0,0 0,0-1,-1 1,1 0,0 0,0 0,0-1,1 1,-1 0,0-1,0 1,0-1,-1 0,-3-3,0-1,0 1,0-1,-7-9,-14-13,18 24,1 0,-1 0,0 0,0 1,0 0,0 1,0 0,-11-1,-71 5,39-1,-796 0,446-3,364 3,-54 9,-27 2,-39-14,-61 3,138 10,54-7,-37 2,-466-4,269-5,214 1,-35 1,-143 16,146-7,-1-4,-104-7,55 0,89 2,-17-1,0 3,-87 13,104-10,0-1,-62-3,60-1,1 1,-52 8,-158 24,186-25,-1-3,-121-6,67-1,-446 2,527 2,0 2,-68 16,63-11,-75 7,-262-14,191-4,167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23.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7151 0,'-35'0,"-631"20,12 12,65-32,560 1,-53 10,-15 2,-411-10,261-6,98 10,-178 30,132-11,42-16,-162-9,134-3,-1633 2,1768-2,-66-12,56 6,-61-18,85 18,0 0,-43-3,0 7,26 2,-60-10,49 5,0 2,-103 6,61 1,80-2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28.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6817 179,'-472'0,"427"-2,-58-11,9 1,1 0,-57-2,95 13,-23 0,-90-12,9-3,35 6,-21-1,-164 10,140 3,-703-2,839 1,-53 11,-14 0,-17 1,-15 1,-702-13,399-3,404 4,-59 10,56-6,-46 2,-260-8,156-1,116-2,-68-12,68 6,17 1,-68-21,79 17,0 3,0 1,-51-4,44 11,-153-13,42 7,33 4,43-16,63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0551-FA15-024A-FF74-DE95E6B0AB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3082AB-2A8E-585E-2494-C9655BA0E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4F1FFA-5941-6CCB-4073-FDD90E5811A2}"/>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102FE1D4-3960-32BD-2564-5785E3A2B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498ED-191E-AA80-E52D-86D5598514D3}"/>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64750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34382-EB4E-3A95-2BC6-653262DB08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16EF96-881C-2611-60CE-A1A3BA76DE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528692-E3A6-1B24-C046-0C9A7C5A7717}"/>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45F81902-D915-9E2A-DE04-0D28D987BE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3DD10-AD0B-E389-E0A2-4AD381AA0F26}"/>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56975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47E045-8B2A-6DF3-693A-3E5DE39086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9372A4-E6DB-2F48-3C05-C91FE42AF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497062-EBEB-0B7F-2659-923C18815055}"/>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7125BF5D-18CE-E5BA-96D3-4B3FE8EDFF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EE4580-6105-F579-E499-D54399F96055}"/>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50670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2E36-D204-21FE-3453-EB75312CBB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0D98B6-EF76-3B30-E516-5A28247F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56772E-56EE-7840-173B-34FC62208801}"/>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F244DE7A-C40D-7ED0-F585-C04E60CF46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984751-6C07-4982-EAC4-A8CDC4EED52E}"/>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64345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C78-D583-41E5-6471-D73DEABF8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BAD778-8A39-7D02-571C-66DE517DA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0A9949-B7E2-A07B-C9E3-E83F59EBB7A2}"/>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5B8C460F-E765-9E5C-632A-95FC1B10F9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1B3CD4-83C1-3C2E-2830-3E41DC09F1D1}"/>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611350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2D95-C732-ADF4-BE5C-1FFDA3F47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6E268D-A76E-31D0-6D0C-D7676633AA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AF0615-D08D-3225-0838-D6C31D15CD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C161E4-473E-D400-22C3-C6FCE9648362}"/>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6" name="Footer Placeholder 5">
            <a:extLst>
              <a:ext uri="{FF2B5EF4-FFF2-40B4-BE49-F238E27FC236}">
                <a16:creationId xmlns:a16="http://schemas.microsoft.com/office/drawing/2014/main" id="{C188399F-7A3D-1DCB-0EA3-97ADF2C574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7197A7-1BBA-0EB6-3B8A-3CD0F9E9FA29}"/>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75662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CF7E-9CF9-7018-6CF1-D8AFBB1D25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31B549-64E8-9FD5-2067-782BBF7E70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A2BDCE-DF6A-F244-A55A-86C17B11E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8246B2-C5C8-7F49-1909-CE571BCCA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69959B-A15B-EF34-D6D2-C5B3405CF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18D0A1-6964-548F-DDCB-A50FDF60CD2A}"/>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8" name="Footer Placeholder 7">
            <a:extLst>
              <a:ext uri="{FF2B5EF4-FFF2-40B4-BE49-F238E27FC236}">
                <a16:creationId xmlns:a16="http://schemas.microsoft.com/office/drawing/2014/main" id="{C254E7E5-B52D-3508-C751-854BBE1644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803F7B-A9A2-230B-5A48-0DE92A432012}"/>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1134213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E004-2440-7110-881E-EB6764303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F2BE7F-9D15-2E30-7ABE-FAA601F50A34}"/>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4" name="Footer Placeholder 3">
            <a:extLst>
              <a:ext uri="{FF2B5EF4-FFF2-40B4-BE49-F238E27FC236}">
                <a16:creationId xmlns:a16="http://schemas.microsoft.com/office/drawing/2014/main" id="{07E84EB7-5803-9A2D-02D0-972EF7A0FAE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4F26F0-0982-3E92-638C-6403DB5E1553}"/>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1284460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381BC-FFF5-6602-D1E6-E50EF6C8FD7A}"/>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3" name="Footer Placeholder 2">
            <a:extLst>
              <a:ext uri="{FF2B5EF4-FFF2-40B4-BE49-F238E27FC236}">
                <a16:creationId xmlns:a16="http://schemas.microsoft.com/office/drawing/2014/main" id="{B084D793-1849-6405-F386-A9BD5C71C5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7A8E5E-C2B6-5AC6-724B-90E7E685CAA4}"/>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12619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8C16-8D6E-84C0-1CC2-B0E6AC881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8F6702-E1C9-B943-871F-E2462122AB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D9254B-3D88-E366-82F6-A14EC7E17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3BA75-355E-397F-26CA-ED75BD3084F8}"/>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6" name="Footer Placeholder 5">
            <a:extLst>
              <a:ext uri="{FF2B5EF4-FFF2-40B4-BE49-F238E27FC236}">
                <a16:creationId xmlns:a16="http://schemas.microsoft.com/office/drawing/2014/main" id="{B4FBEA3A-CC0F-30C4-925E-17444F865D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D16E17-DE49-3F50-1FF2-C608EB98A9F8}"/>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36076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528D-86B7-F107-81F8-D006E909A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2688B6-A5A2-0E78-B2B3-FB45677DE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FED821-5A49-B9F5-38A9-C47309D9FD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F707F-2124-04CA-8AAA-5A9C0AA552AE}"/>
              </a:ext>
            </a:extLst>
          </p:cNvPr>
          <p:cNvSpPr>
            <a:spLocks noGrp="1"/>
          </p:cNvSpPr>
          <p:nvPr>
            <p:ph type="dt" sz="half" idx="10"/>
          </p:nvPr>
        </p:nvSpPr>
        <p:spPr/>
        <p:txBody>
          <a:bodyPr/>
          <a:lstStyle/>
          <a:p>
            <a:fld id="{4E727C56-6C4C-4787-A1CC-9BB6D0388445}" type="datetimeFigureOut">
              <a:rPr lang="en-IN" smtClean="0"/>
              <a:t>07-11-2023</a:t>
            </a:fld>
            <a:endParaRPr lang="en-IN"/>
          </a:p>
        </p:txBody>
      </p:sp>
      <p:sp>
        <p:nvSpPr>
          <p:cNvPr id="6" name="Footer Placeholder 5">
            <a:extLst>
              <a:ext uri="{FF2B5EF4-FFF2-40B4-BE49-F238E27FC236}">
                <a16:creationId xmlns:a16="http://schemas.microsoft.com/office/drawing/2014/main" id="{3DDE2AAA-A896-55CD-49D5-75B6DC5044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D9E427-2FA1-FB0C-AA45-4BD276EA5ADA}"/>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19240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3D620-F90C-679F-0B50-EBF35725D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1D89CD-9EC5-5BC4-C47B-676735BE3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0B9769-9F93-0408-FF1C-910E156F5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27C56-6C4C-4787-A1CC-9BB6D0388445}" type="datetimeFigureOut">
              <a:rPr lang="en-IN" smtClean="0"/>
              <a:t>07-11-2023</a:t>
            </a:fld>
            <a:endParaRPr lang="en-IN"/>
          </a:p>
        </p:txBody>
      </p:sp>
      <p:sp>
        <p:nvSpPr>
          <p:cNvPr id="5" name="Footer Placeholder 4">
            <a:extLst>
              <a:ext uri="{FF2B5EF4-FFF2-40B4-BE49-F238E27FC236}">
                <a16:creationId xmlns:a16="http://schemas.microsoft.com/office/drawing/2014/main" id="{CFF25839-520C-2B37-B89A-7E2CB8A1B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44307F-7DB4-ED82-4223-96701CC12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33661-D3E9-4363-99B7-D79F015AA251}" type="slidenum">
              <a:rPr lang="en-IN" smtClean="0"/>
              <a:t>‹#›</a:t>
            </a:fld>
            <a:endParaRPr lang="en-IN"/>
          </a:p>
        </p:txBody>
      </p:sp>
    </p:spTree>
    <p:extLst>
      <p:ext uri="{BB962C8B-B14F-4D97-AF65-F5344CB8AC3E}">
        <p14:creationId xmlns:p14="http://schemas.microsoft.com/office/powerpoint/2010/main" val="37404633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8.png"/><Relationship Id="rId4" Type="http://schemas.openxmlformats.org/officeDocument/2006/relationships/customXml" Target="../ink/ink5.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3.png"/><Relationship Id="rId4" Type="http://schemas.openxmlformats.org/officeDocument/2006/relationships/customXml" Target="../ink/ink8.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8;p1">
            <a:extLst>
              <a:ext uri="{FF2B5EF4-FFF2-40B4-BE49-F238E27FC236}">
                <a16:creationId xmlns:a16="http://schemas.microsoft.com/office/drawing/2014/main" id="{C36ED3D1-2356-0268-6DE2-18DF8F8049D9}"/>
              </a:ext>
            </a:extLst>
          </p:cNvPr>
          <p:cNvPicPr preferRelativeResize="0"/>
          <p:nvPr/>
        </p:nvPicPr>
        <p:blipFill rotWithShape="1">
          <a:blip r:embed="rId4">
            <a:alphaModFix/>
          </a:blip>
          <a:srcRect/>
          <a:stretch/>
        </p:blipFill>
        <p:spPr>
          <a:xfrm>
            <a:off x="0" y="-324224"/>
            <a:ext cx="12192000" cy="7165910"/>
          </a:xfrm>
          <a:prstGeom prst="rect">
            <a:avLst/>
          </a:prstGeom>
          <a:noFill/>
          <a:ln>
            <a:noFill/>
          </a:ln>
        </p:spPr>
      </p:pic>
      <p:pic>
        <p:nvPicPr>
          <p:cNvPr id="8" name="Video 7" title="Cherry Blossom Flowers">
            <a:hlinkClick r:id="" action="ppaction://media"/>
            <a:extLst>
              <a:ext uri="{FF2B5EF4-FFF2-40B4-BE49-F238E27FC236}">
                <a16:creationId xmlns:a16="http://schemas.microsoft.com/office/drawing/2014/main" id="{EC5ED083-41DC-D2FC-8812-BB4406C8FB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46645" y="4077477"/>
            <a:ext cx="3209732" cy="1091681"/>
          </a:xfrm>
          <a:prstGeom prst="rect">
            <a:avLst/>
          </a:prstGeom>
        </p:spPr>
      </p:pic>
      <p:sp>
        <p:nvSpPr>
          <p:cNvPr id="6" name="TextBox 5">
            <a:extLst>
              <a:ext uri="{FF2B5EF4-FFF2-40B4-BE49-F238E27FC236}">
                <a16:creationId xmlns:a16="http://schemas.microsoft.com/office/drawing/2014/main" id="{B3685E12-8E66-50B2-655B-2A21A0C3A164}"/>
              </a:ext>
            </a:extLst>
          </p:cNvPr>
          <p:cNvSpPr txBox="1"/>
          <p:nvPr/>
        </p:nvSpPr>
        <p:spPr>
          <a:xfrm>
            <a:off x="4051042" y="3429000"/>
            <a:ext cx="4400938" cy="1877437"/>
          </a:xfrm>
          <a:prstGeom prst="rect">
            <a:avLst/>
          </a:prstGeom>
          <a:noFill/>
        </p:spPr>
        <p:txBody>
          <a:bodyPr wrap="square" rtlCol="0">
            <a:spAutoFit/>
          </a:bodyPr>
          <a:lstStyle/>
          <a:p>
            <a:pPr marL="0" indent="0">
              <a:buNone/>
            </a:pPr>
            <a:r>
              <a:rPr lang="en-US" sz="1800" dirty="0"/>
              <a:t>WEB SCRAPING AND EXPLORATORY DATA ON</a:t>
            </a:r>
          </a:p>
          <a:p>
            <a:pPr marL="0" indent="0">
              <a:buNone/>
            </a:pPr>
            <a:r>
              <a:rPr lang="en-US" sz="4000" dirty="0"/>
              <a:t>  </a:t>
            </a:r>
          </a:p>
          <a:p>
            <a:pPr marL="0" indent="0" algn="ctr">
              <a:buNone/>
            </a:pPr>
            <a:r>
              <a:rPr lang="en-US" sz="4000" dirty="0"/>
              <a:t> </a:t>
            </a:r>
            <a:r>
              <a:rPr lang="en-US" sz="4000" dirty="0">
                <a:solidFill>
                  <a:srgbClr val="002060"/>
                </a:solidFill>
                <a:latin typeface="Algerian" panose="04020705040A02060702" pitchFamily="82" charset="0"/>
              </a:rPr>
              <a:t>IMDB MOVIES</a:t>
            </a:r>
            <a:endParaRPr lang="en-IN" sz="4000" b="1" dirty="0">
              <a:solidFill>
                <a:srgbClr val="002060"/>
              </a:solidFill>
            </a:endParaRPr>
          </a:p>
          <a:p>
            <a:endParaRPr lang="en-IN" dirty="0"/>
          </a:p>
        </p:txBody>
      </p:sp>
      <p:pic>
        <p:nvPicPr>
          <p:cNvPr id="14" name="Picture 13">
            <a:extLst>
              <a:ext uri="{FF2B5EF4-FFF2-40B4-BE49-F238E27FC236}">
                <a16:creationId xmlns:a16="http://schemas.microsoft.com/office/drawing/2014/main" id="{7830F6D3-D210-F97D-5DD1-1D80EF3C0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02107">
            <a:off x="10073637" y="680522"/>
            <a:ext cx="1604818" cy="1601097"/>
          </a:xfrm>
          <a:prstGeom prst="rect">
            <a:avLst/>
          </a:prstGeom>
        </p:spPr>
      </p:pic>
    </p:spTree>
    <p:extLst>
      <p:ext uri="{BB962C8B-B14F-4D97-AF65-F5344CB8AC3E}">
        <p14:creationId xmlns:p14="http://schemas.microsoft.com/office/powerpoint/2010/main" val="16897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235781-890D-64F7-DAE5-D3C976676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04" y="278347"/>
            <a:ext cx="2534004" cy="2991267"/>
          </a:xfrm>
          <a:prstGeom prst="rect">
            <a:avLst/>
          </a:prstGeom>
        </p:spPr>
      </p:pic>
      <p:pic>
        <p:nvPicPr>
          <p:cNvPr id="11" name="Picture 10">
            <a:extLst>
              <a:ext uri="{FF2B5EF4-FFF2-40B4-BE49-F238E27FC236}">
                <a16:creationId xmlns:a16="http://schemas.microsoft.com/office/drawing/2014/main" id="{5F33F4B4-57E1-4B73-0A49-578195ABF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076" y="3607048"/>
            <a:ext cx="5865124" cy="3017727"/>
          </a:xfrm>
          <a:prstGeom prst="rect">
            <a:avLst/>
          </a:prstGeom>
        </p:spPr>
      </p:pic>
      <p:sp>
        <p:nvSpPr>
          <p:cNvPr id="2" name="TextBox 1">
            <a:extLst>
              <a:ext uri="{FF2B5EF4-FFF2-40B4-BE49-F238E27FC236}">
                <a16:creationId xmlns:a16="http://schemas.microsoft.com/office/drawing/2014/main" id="{FA4DA392-7D61-FE7F-2564-2F6CF6B8953A}"/>
              </a:ext>
            </a:extLst>
          </p:cNvPr>
          <p:cNvSpPr txBox="1"/>
          <p:nvPr/>
        </p:nvSpPr>
        <p:spPr>
          <a:xfrm>
            <a:off x="4282751" y="429208"/>
            <a:ext cx="6130213" cy="1200329"/>
          </a:xfrm>
          <a:prstGeom prst="rect">
            <a:avLst/>
          </a:prstGeom>
          <a:noFill/>
        </p:spPr>
        <p:txBody>
          <a:bodyPr wrap="square" rtlCol="0">
            <a:spAutoFit/>
          </a:bodyPr>
          <a:lstStyle/>
          <a:p>
            <a:r>
              <a:rPr lang="en-IN" dirty="0">
                <a:highlight>
                  <a:srgbClr val="C0C0C0"/>
                </a:highlight>
              </a:rPr>
              <a:t>Insights</a:t>
            </a:r>
            <a:r>
              <a:rPr lang="en-IN" dirty="0"/>
              <a:t>:</a:t>
            </a:r>
          </a:p>
          <a:p>
            <a:endParaRPr lang="en-IN" dirty="0"/>
          </a:p>
          <a:p>
            <a:r>
              <a:rPr lang="en-IN" dirty="0"/>
              <a:t>              From the beside table ,</a:t>
            </a:r>
            <a:r>
              <a:rPr lang="en-US" dirty="0"/>
              <a:t> Data types of data taken from websites are wrong data types</a:t>
            </a:r>
            <a:r>
              <a:rPr lang="en-IN" dirty="0"/>
              <a:t> .</a:t>
            </a:r>
          </a:p>
        </p:txBody>
      </p:sp>
      <p:sp>
        <p:nvSpPr>
          <p:cNvPr id="3" name="TextBox 2">
            <a:extLst>
              <a:ext uri="{FF2B5EF4-FFF2-40B4-BE49-F238E27FC236}">
                <a16:creationId xmlns:a16="http://schemas.microsoft.com/office/drawing/2014/main" id="{8FFE1414-5DB0-9DEB-49DE-9544C93199EF}"/>
              </a:ext>
            </a:extLst>
          </p:cNvPr>
          <p:cNvSpPr txBox="1"/>
          <p:nvPr/>
        </p:nvSpPr>
        <p:spPr>
          <a:xfrm>
            <a:off x="524304" y="4292082"/>
            <a:ext cx="5215813" cy="923330"/>
          </a:xfrm>
          <a:prstGeom prst="rect">
            <a:avLst/>
          </a:prstGeom>
          <a:noFill/>
        </p:spPr>
        <p:txBody>
          <a:bodyPr wrap="square" rtlCol="0">
            <a:spAutoFit/>
          </a:bodyPr>
          <a:lstStyle/>
          <a:p>
            <a:r>
              <a:rPr lang="en-IN" dirty="0">
                <a:highlight>
                  <a:srgbClr val="C0C0C0"/>
                </a:highlight>
              </a:rPr>
              <a:t>Insights:</a:t>
            </a:r>
          </a:p>
          <a:p>
            <a:r>
              <a:rPr lang="en-IN" dirty="0"/>
              <a:t>                 These code used for change the data type of columns in data collection.</a:t>
            </a:r>
          </a:p>
        </p:txBody>
      </p:sp>
      <p:sp>
        <p:nvSpPr>
          <p:cNvPr id="10" name="Arrow: Bent 9">
            <a:extLst>
              <a:ext uri="{FF2B5EF4-FFF2-40B4-BE49-F238E27FC236}">
                <a16:creationId xmlns:a16="http://schemas.microsoft.com/office/drawing/2014/main" id="{C06A8BE6-E95D-D78A-5E2A-04E43BC9D754}"/>
              </a:ext>
            </a:extLst>
          </p:cNvPr>
          <p:cNvSpPr/>
          <p:nvPr/>
        </p:nvSpPr>
        <p:spPr>
          <a:xfrm>
            <a:off x="3193881" y="3527372"/>
            <a:ext cx="2687216" cy="923330"/>
          </a:xfrm>
          <a:prstGeom prst="bentArrow">
            <a:avLst/>
          </a:prstGeom>
          <a:solidFill>
            <a:schemeClr val="bg2"/>
          </a:solid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FD4244A-7ABC-62A7-9F31-61825C19060E}"/>
                  </a:ext>
                </a:extLst>
              </p14:cNvPr>
              <p14:cNvContentPartPr/>
              <p14:nvPr/>
            </p14:nvContentPartPr>
            <p14:xfrm>
              <a:off x="467008" y="2835470"/>
              <a:ext cx="2350800" cy="38520"/>
            </p14:xfrm>
          </p:contentPart>
        </mc:Choice>
        <mc:Fallback xmlns="">
          <p:pic>
            <p:nvPicPr>
              <p:cNvPr id="14" name="Ink 13">
                <a:extLst>
                  <a:ext uri="{FF2B5EF4-FFF2-40B4-BE49-F238E27FC236}">
                    <a16:creationId xmlns:a16="http://schemas.microsoft.com/office/drawing/2014/main" id="{BFD4244A-7ABC-62A7-9F31-61825C19060E}"/>
                  </a:ext>
                </a:extLst>
              </p:cNvPr>
              <p:cNvPicPr/>
              <p:nvPr/>
            </p:nvPicPr>
            <p:blipFill>
              <a:blip r:embed="rId5"/>
              <a:stretch>
                <a:fillRect/>
              </a:stretch>
            </p:blipFill>
            <p:spPr>
              <a:xfrm>
                <a:off x="413368" y="2727830"/>
                <a:ext cx="2458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041D298-4ACA-F110-21DB-5A4691E921A5}"/>
                  </a:ext>
                </a:extLst>
              </p14:cNvPr>
              <p14:cNvContentPartPr/>
              <p14:nvPr/>
            </p14:nvContentPartPr>
            <p14:xfrm>
              <a:off x="402568" y="2639990"/>
              <a:ext cx="2490480" cy="29520"/>
            </p14:xfrm>
          </p:contentPart>
        </mc:Choice>
        <mc:Fallback xmlns="">
          <p:pic>
            <p:nvPicPr>
              <p:cNvPr id="15" name="Ink 14">
                <a:extLst>
                  <a:ext uri="{FF2B5EF4-FFF2-40B4-BE49-F238E27FC236}">
                    <a16:creationId xmlns:a16="http://schemas.microsoft.com/office/drawing/2014/main" id="{3041D298-4ACA-F110-21DB-5A4691E921A5}"/>
                  </a:ext>
                </a:extLst>
              </p:cNvPr>
              <p:cNvPicPr/>
              <p:nvPr/>
            </p:nvPicPr>
            <p:blipFill>
              <a:blip r:embed="rId7"/>
              <a:stretch>
                <a:fillRect/>
              </a:stretch>
            </p:blipFill>
            <p:spPr>
              <a:xfrm>
                <a:off x="348568" y="2532350"/>
                <a:ext cx="2598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1E6BFE58-7DAE-FA85-8AAE-25F1AE8CA7ED}"/>
                  </a:ext>
                </a:extLst>
              </p14:cNvPr>
              <p14:cNvContentPartPr/>
              <p14:nvPr/>
            </p14:nvContentPartPr>
            <p14:xfrm>
              <a:off x="336688" y="1621550"/>
              <a:ext cx="2518560" cy="77760"/>
            </p14:xfrm>
          </p:contentPart>
        </mc:Choice>
        <mc:Fallback xmlns="">
          <p:pic>
            <p:nvPicPr>
              <p:cNvPr id="16" name="Ink 15">
                <a:extLst>
                  <a:ext uri="{FF2B5EF4-FFF2-40B4-BE49-F238E27FC236}">
                    <a16:creationId xmlns:a16="http://schemas.microsoft.com/office/drawing/2014/main" id="{1E6BFE58-7DAE-FA85-8AAE-25F1AE8CA7ED}"/>
                  </a:ext>
                </a:extLst>
              </p:cNvPr>
              <p:cNvPicPr/>
              <p:nvPr/>
            </p:nvPicPr>
            <p:blipFill>
              <a:blip r:embed="rId9"/>
              <a:stretch>
                <a:fillRect/>
              </a:stretch>
            </p:blipFill>
            <p:spPr>
              <a:xfrm>
                <a:off x="283048" y="1513550"/>
                <a:ext cx="2626200" cy="293400"/>
              </a:xfrm>
              <a:prstGeom prst="rect">
                <a:avLst/>
              </a:prstGeom>
            </p:spPr>
          </p:pic>
        </mc:Fallback>
      </mc:AlternateContent>
    </p:spTree>
    <p:extLst>
      <p:ext uri="{BB962C8B-B14F-4D97-AF65-F5344CB8AC3E}">
        <p14:creationId xmlns:p14="http://schemas.microsoft.com/office/powerpoint/2010/main" val="306212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1BC6D0-2CC2-4867-3740-8AD48A546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70" y="133869"/>
            <a:ext cx="2610214" cy="3248478"/>
          </a:xfrm>
          <a:prstGeom prst="rect">
            <a:avLst/>
          </a:prstGeom>
        </p:spPr>
      </p:pic>
      <p:pic>
        <p:nvPicPr>
          <p:cNvPr id="15" name="Picture 14">
            <a:extLst>
              <a:ext uri="{FF2B5EF4-FFF2-40B4-BE49-F238E27FC236}">
                <a16:creationId xmlns:a16="http://schemas.microsoft.com/office/drawing/2014/main" id="{ECD4EAA2-B7F9-6C98-2F0A-9EF1E19E2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629" y="4014220"/>
            <a:ext cx="8183117" cy="1162212"/>
          </a:xfrm>
          <a:prstGeom prst="rect">
            <a:avLst/>
          </a:prstGeom>
        </p:spPr>
      </p:pic>
      <p:sp>
        <p:nvSpPr>
          <p:cNvPr id="4" name="TextBox 3">
            <a:extLst>
              <a:ext uri="{FF2B5EF4-FFF2-40B4-BE49-F238E27FC236}">
                <a16:creationId xmlns:a16="http://schemas.microsoft.com/office/drawing/2014/main" id="{B99F4904-E26B-CBEE-9F92-D15081D59D87}"/>
              </a:ext>
            </a:extLst>
          </p:cNvPr>
          <p:cNvSpPr txBox="1"/>
          <p:nvPr/>
        </p:nvSpPr>
        <p:spPr>
          <a:xfrm>
            <a:off x="4963886" y="699796"/>
            <a:ext cx="5868955" cy="1200329"/>
          </a:xfrm>
          <a:prstGeom prst="rect">
            <a:avLst/>
          </a:prstGeom>
          <a:noFill/>
        </p:spPr>
        <p:txBody>
          <a:bodyPr wrap="square" rtlCol="0">
            <a:spAutoFit/>
          </a:bodyPr>
          <a:lstStyle/>
          <a:p>
            <a:r>
              <a:rPr lang="en-IN" dirty="0">
                <a:highlight>
                  <a:srgbClr val="C0C0C0"/>
                </a:highlight>
              </a:rPr>
              <a:t>Insights</a:t>
            </a:r>
            <a:r>
              <a:rPr lang="en-IN" dirty="0"/>
              <a:t>:</a:t>
            </a:r>
          </a:p>
          <a:p>
            <a:r>
              <a:rPr lang="en-IN" dirty="0"/>
              <a:t>                   After changing the data type of column from  the data. Resultant data types of columns is presented in beside figure. </a:t>
            </a:r>
          </a:p>
        </p:txBody>
      </p:sp>
      <p:sp>
        <p:nvSpPr>
          <p:cNvPr id="6" name="TextBox 5">
            <a:extLst>
              <a:ext uri="{FF2B5EF4-FFF2-40B4-BE49-F238E27FC236}">
                <a16:creationId xmlns:a16="http://schemas.microsoft.com/office/drawing/2014/main" id="{77B54DF3-8261-47CC-EA61-65433C3E6086}"/>
              </a:ext>
            </a:extLst>
          </p:cNvPr>
          <p:cNvSpPr txBox="1"/>
          <p:nvPr/>
        </p:nvSpPr>
        <p:spPr>
          <a:xfrm>
            <a:off x="961052" y="5311776"/>
            <a:ext cx="8733453" cy="646331"/>
          </a:xfrm>
          <a:prstGeom prst="rect">
            <a:avLst/>
          </a:prstGeom>
          <a:noFill/>
        </p:spPr>
        <p:txBody>
          <a:bodyPr wrap="square" rtlCol="0">
            <a:spAutoFit/>
          </a:bodyPr>
          <a:lstStyle/>
          <a:p>
            <a:r>
              <a:rPr lang="en-IN" dirty="0">
                <a:highlight>
                  <a:srgbClr val="C0C0C0"/>
                </a:highlight>
              </a:rPr>
              <a:t>Insights:</a:t>
            </a:r>
          </a:p>
          <a:p>
            <a:r>
              <a:rPr lang="en-IN" dirty="0"/>
              <a:t>                 after </a:t>
            </a:r>
            <a:r>
              <a:rPr lang="en-IN" dirty="0" err="1"/>
              <a:t>convertion</a:t>
            </a:r>
            <a:r>
              <a:rPr lang="en-IN" dirty="0"/>
              <a:t> of data types we will find any duplicate values are exists or not.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A5D6292-0A3A-9D22-2881-6E46FAD9A1B6}"/>
                  </a:ext>
                </a:extLst>
              </p14:cNvPr>
              <p14:cNvContentPartPr/>
              <p14:nvPr/>
            </p14:nvContentPartPr>
            <p14:xfrm>
              <a:off x="56968" y="1576910"/>
              <a:ext cx="2574720" cy="57240"/>
            </p14:xfrm>
          </p:contentPart>
        </mc:Choice>
        <mc:Fallback xmlns="">
          <p:pic>
            <p:nvPicPr>
              <p:cNvPr id="3" name="Ink 2">
                <a:extLst>
                  <a:ext uri="{FF2B5EF4-FFF2-40B4-BE49-F238E27FC236}">
                    <a16:creationId xmlns:a16="http://schemas.microsoft.com/office/drawing/2014/main" id="{2A5D6292-0A3A-9D22-2881-6E46FAD9A1B6}"/>
                  </a:ext>
                </a:extLst>
              </p:cNvPr>
              <p:cNvPicPr/>
              <p:nvPr/>
            </p:nvPicPr>
            <p:blipFill>
              <a:blip r:embed="rId5"/>
              <a:stretch>
                <a:fillRect/>
              </a:stretch>
            </p:blipFill>
            <p:spPr>
              <a:xfrm>
                <a:off x="2968" y="1468910"/>
                <a:ext cx="2682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79C3629-F2E5-BEFD-1FFF-221FF298D5C8}"/>
                  </a:ext>
                </a:extLst>
              </p14:cNvPr>
              <p14:cNvContentPartPr/>
              <p14:nvPr/>
            </p14:nvContentPartPr>
            <p14:xfrm>
              <a:off x="214648" y="2576270"/>
              <a:ext cx="2454120" cy="64800"/>
            </p14:xfrm>
          </p:contentPart>
        </mc:Choice>
        <mc:Fallback xmlns="">
          <p:pic>
            <p:nvPicPr>
              <p:cNvPr id="5" name="Ink 4">
                <a:extLst>
                  <a:ext uri="{FF2B5EF4-FFF2-40B4-BE49-F238E27FC236}">
                    <a16:creationId xmlns:a16="http://schemas.microsoft.com/office/drawing/2014/main" id="{A79C3629-F2E5-BEFD-1FFF-221FF298D5C8}"/>
                  </a:ext>
                </a:extLst>
              </p:cNvPr>
              <p:cNvPicPr/>
              <p:nvPr/>
            </p:nvPicPr>
            <p:blipFill>
              <a:blip r:embed="rId7"/>
              <a:stretch>
                <a:fillRect/>
              </a:stretch>
            </p:blipFill>
            <p:spPr>
              <a:xfrm>
                <a:off x="161008" y="2468270"/>
                <a:ext cx="2561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3EDE392-1A88-10C5-5360-EE929B9481CB}"/>
                  </a:ext>
                </a:extLst>
              </p14:cNvPr>
              <p14:cNvContentPartPr/>
              <p14:nvPr/>
            </p14:nvContentPartPr>
            <p14:xfrm>
              <a:off x="206008" y="2799110"/>
              <a:ext cx="2360160" cy="9720"/>
            </p14:xfrm>
          </p:contentPart>
        </mc:Choice>
        <mc:Fallback xmlns="">
          <p:pic>
            <p:nvPicPr>
              <p:cNvPr id="8" name="Ink 7">
                <a:extLst>
                  <a:ext uri="{FF2B5EF4-FFF2-40B4-BE49-F238E27FC236}">
                    <a16:creationId xmlns:a16="http://schemas.microsoft.com/office/drawing/2014/main" id="{33EDE392-1A88-10C5-5360-EE929B9481CB}"/>
                  </a:ext>
                </a:extLst>
              </p:cNvPr>
              <p:cNvPicPr/>
              <p:nvPr/>
            </p:nvPicPr>
            <p:blipFill>
              <a:blip r:embed="rId9"/>
              <a:stretch>
                <a:fillRect/>
              </a:stretch>
            </p:blipFill>
            <p:spPr>
              <a:xfrm>
                <a:off x="152368" y="2691470"/>
                <a:ext cx="2467800" cy="225360"/>
              </a:xfrm>
              <a:prstGeom prst="rect">
                <a:avLst/>
              </a:prstGeom>
            </p:spPr>
          </p:pic>
        </mc:Fallback>
      </mc:AlternateContent>
    </p:spTree>
    <p:extLst>
      <p:ext uri="{BB962C8B-B14F-4D97-AF65-F5344CB8AC3E}">
        <p14:creationId xmlns:p14="http://schemas.microsoft.com/office/powerpoint/2010/main" val="29616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47D6-8207-0580-F202-825C24E1C1AE}"/>
              </a:ext>
            </a:extLst>
          </p:cNvPr>
          <p:cNvSpPr>
            <a:spLocks noGrp="1"/>
          </p:cNvSpPr>
          <p:nvPr>
            <p:ph type="title"/>
          </p:nvPr>
        </p:nvSpPr>
        <p:spPr>
          <a:xfrm>
            <a:off x="838200" y="365125"/>
            <a:ext cx="10515600" cy="922499"/>
          </a:xfrm>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Final</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Data</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Frame</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134CDA-45D3-D4D2-FCDD-5BF6B0E2DB65}"/>
              </a:ext>
            </a:extLst>
          </p:cNvPr>
          <p:cNvPicPr>
            <a:picLocks noChangeAspect="1"/>
          </p:cNvPicPr>
          <p:nvPr/>
        </p:nvPicPr>
        <p:blipFill>
          <a:blip r:embed="rId2"/>
          <a:stretch>
            <a:fillRect/>
          </a:stretch>
        </p:blipFill>
        <p:spPr>
          <a:xfrm>
            <a:off x="109537" y="1184988"/>
            <a:ext cx="11972925" cy="5306299"/>
          </a:xfrm>
          <a:prstGeom prst="rect">
            <a:avLst/>
          </a:prstGeom>
        </p:spPr>
      </p:pic>
    </p:spTree>
    <p:extLst>
      <p:ext uri="{BB962C8B-B14F-4D97-AF65-F5344CB8AC3E}">
        <p14:creationId xmlns:p14="http://schemas.microsoft.com/office/powerpoint/2010/main" val="369076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57CD-F44B-41AB-1392-67AB31F625B0}"/>
              </a:ext>
            </a:extLst>
          </p:cNvPr>
          <p:cNvSpPr>
            <a:spLocks noGrp="1"/>
          </p:cNvSpPr>
          <p:nvPr>
            <p:ph type="title"/>
          </p:nvPr>
        </p:nvSpPr>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Descriptive</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Statistics</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AEB88ED-1DC9-AC54-7FAC-362BA61F7DDE}"/>
              </a:ext>
            </a:extLst>
          </p:cNvPr>
          <p:cNvPicPr>
            <a:picLocks noChangeAspect="1"/>
          </p:cNvPicPr>
          <p:nvPr/>
        </p:nvPicPr>
        <p:blipFill>
          <a:blip r:embed="rId2"/>
          <a:stretch>
            <a:fillRect/>
          </a:stretch>
        </p:blipFill>
        <p:spPr>
          <a:xfrm>
            <a:off x="476056" y="1583093"/>
            <a:ext cx="3028950" cy="4419600"/>
          </a:xfrm>
          <a:prstGeom prst="rect">
            <a:avLst/>
          </a:prstGeom>
        </p:spPr>
      </p:pic>
      <p:pic>
        <p:nvPicPr>
          <p:cNvPr id="9" name="Picture 8">
            <a:extLst>
              <a:ext uri="{FF2B5EF4-FFF2-40B4-BE49-F238E27FC236}">
                <a16:creationId xmlns:a16="http://schemas.microsoft.com/office/drawing/2014/main" id="{B51ADFBB-9565-261B-EF8C-8C7C985F5D37}"/>
              </a:ext>
            </a:extLst>
          </p:cNvPr>
          <p:cNvPicPr>
            <a:picLocks noChangeAspect="1"/>
          </p:cNvPicPr>
          <p:nvPr/>
        </p:nvPicPr>
        <p:blipFill>
          <a:blip r:embed="rId3"/>
          <a:stretch>
            <a:fillRect/>
          </a:stretch>
        </p:blipFill>
        <p:spPr>
          <a:xfrm>
            <a:off x="4736550" y="1775245"/>
            <a:ext cx="3109620" cy="4345344"/>
          </a:xfrm>
          <a:prstGeom prst="rect">
            <a:avLst/>
          </a:prstGeom>
        </p:spPr>
      </p:pic>
      <p:pic>
        <p:nvPicPr>
          <p:cNvPr id="11" name="Picture 10">
            <a:extLst>
              <a:ext uri="{FF2B5EF4-FFF2-40B4-BE49-F238E27FC236}">
                <a16:creationId xmlns:a16="http://schemas.microsoft.com/office/drawing/2014/main" id="{F189E5DF-EF51-866C-55B0-CE806D519373}"/>
              </a:ext>
            </a:extLst>
          </p:cNvPr>
          <p:cNvPicPr>
            <a:picLocks noChangeAspect="1"/>
          </p:cNvPicPr>
          <p:nvPr/>
        </p:nvPicPr>
        <p:blipFill>
          <a:blip r:embed="rId4"/>
          <a:stretch>
            <a:fillRect/>
          </a:stretch>
        </p:blipFill>
        <p:spPr>
          <a:xfrm>
            <a:off x="9077715" y="1583093"/>
            <a:ext cx="2949444" cy="4622054"/>
          </a:xfrm>
          <a:prstGeom prst="rect">
            <a:avLst/>
          </a:prstGeom>
        </p:spPr>
      </p:pic>
    </p:spTree>
    <p:extLst>
      <p:ext uri="{BB962C8B-B14F-4D97-AF65-F5344CB8AC3E}">
        <p14:creationId xmlns:p14="http://schemas.microsoft.com/office/powerpoint/2010/main" val="167290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A38C-7378-D3C3-6948-FFD09860426F}"/>
              </a:ext>
            </a:extLst>
          </p:cNvPr>
          <p:cNvSpPr>
            <a:spLocks noGrp="1"/>
          </p:cNvSpPr>
          <p:nvPr>
            <p:ph type="title"/>
          </p:nvPr>
        </p:nvSpPr>
        <p:spPr>
          <a:xfrm>
            <a:off x="2817845" y="299810"/>
            <a:ext cx="5598367" cy="857185"/>
          </a:xfrm>
        </p:spPr>
        <p:txBody>
          <a:bodyPr>
            <a:normAutofit/>
          </a:bodyPr>
          <a:lstStyle/>
          <a:p>
            <a:pPr algn="ctr"/>
            <a:r>
              <a:rPr lang="en-IN" sz="3600" b="1" dirty="0">
                <a:solidFill>
                  <a:srgbClr val="0070C0"/>
                </a:solidFill>
                <a:highlight>
                  <a:srgbClr val="C0C0C0"/>
                </a:highlight>
                <a:latin typeface="Times New Roman" panose="02020603050405020304" pitchFamily="18" charset="0"/>
                <a:cs typeface="Times New Roman" panose="02020603050405020304" pitchFamily="18" charset="0"/>
              </a:rPr>
              <a:t>DATA VISUALIZATION</a:t>
            </a:r>
          </a:p>
        </p:txBody>
      </p:sp>
      <p:pic>
        <p:nvPicPr>
          <p:cNvPr id="5" name="Picture 4">
            <a:extLst>
              <a:ext uri="{FF2B5EF4-FFF2-40B4-BE49-F238E27FC236}">
                <a16:creationId xmlns:a16="http://schemas.microsoft.com/office/drawing/2014/main" id="{CB6C05F2-0E6F-64F9-E137-091241245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759" y="1376265"/>
            <a:ext cx="7688424" cy="4105470"/>
          </a:xfrm>
          <a:prstGeom prst="rect">
            <a:avLst/>
          </a:prstGeom>
        </p:spPr>
      </p:pic>
    </p:spTree>
    <p:extLst>
      <p:ext uri="{BB962C8B-B14F-4D97-AF65-F5344CB8AC3E}">
        <p14:creationId xmlns:p14="http://schemas.microsoft.com/office/powerpoint/2010/main" val="224026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46F6-91DE-0256-396A-1366F17458F8}"/>
              </a:ext>
            </a:extLst>
          </p:cNvPr>
          <p:cNvSpPr>
            <a:spLocks noGrp="1"/>
          </p:cNvSpPr>
          <p:nvPr>
            <p:ph type="title"/>
          </p:nvPr>
        </p:nvSpPr>
        <p:spPr>
          <a:xfrm>
            <a:off x="197497" y="236908"/>
            <a:ext cx="5450633" cy="664321"/>
          </a:xfrm>
        </p:spPr>
        <p:txBody>
          <a:bodyPr>
            <a:normAutofit/>
          </a:bodyPr>
          <a:lstStyle/>
          <a:p>
            <a:r>
              <a:rPr lang="en-US" sz="3600" b="1" dirty="0">
                <a:solidFill>
                  <a:srgbClr val="0070C0"/>
                </a:solidFill>
                <a:latin typeface="Times New Roman" panose="02020603050405020304" pitchFamily="18" charset="0"/>
                <a:cs typeface="Times New Roman" panose="02020603050405020304" pitchFamily="18" charset="0"/>
              </a:rPr>
              <a:t>UNIVARIATE ANALYSIS</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E0EE43B-DB5B-F141-2207-E65D0DECBE5F}"/>
              </a:ext>
            </a:extLst>
          </p:cNvPr>
          <p:cNvSpPr txBox="1"/>
          <p:nvPr/>
        </p:nvSpPr>
        <p:spPr>
          <a:xfrm>
            <a:off x="197497" y="901229"/>
            <a:ext cx="5732106"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CATEGORICAL DATA</a:t>
            </a:r>
            <a:endParaRPr lang="en-IN" sz="2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4C88C21-1EAF-30E2-0264-D4C7E83D2305}"/>
              </a:ext>
            </a:extLst>
          </p:cNvPr>
          <p:cNvPicPr>
            <a:picLocks noChangeAspect="1"/>
          </p:cNvPicPr>
          <p:nvPr/>
        </p:nvPicPr>
        <p:blipFill>
          <a:blip r:embed="rId2"/>
          <a:stretch>
            <a:fillRect/>
          </a:stretch>
        </p:blipFill>
        <p:spPr>
          <a:xfrm>
            <a:off x="934615" y="2016317"/>
            <a:ext cx="8535956" cy="2463283"/>
          </a:xfrm>
          <a:prstGeom prst="rect">
            <a:avLst/>
          </a:prstGeom>
        </p:spPr>
      </p:pic>
      <p:sp>
        <p:nvSpPr>
          <p:cNvPr id="12" name="TextBox 11">
            <a:extLst>
              <a:ext uri="{FF2B5EF4-FFF2-40B4-BE49-F238E27FC236}">
                <a16:creationId xmlns:a16="http://schemas.microsoft.com/office/drawing/2014/main" id="{4B8B657C-8DD5-74F6-1A44-6973BE1DB587}"/>
              </a:ext>
            </a:extLst>
          </p:cNvPr>
          <p:cNvSpPr txBox="1"/>
          <p:nvPr/>
        </p:nvSpPr>
        <p:spPr>
          <a:xfrm>
            <a:off x="510848" y="4973218"/>
            <a:ext cx="10433959" cy="984885"/>
          </a:xfrm>
          <a:prstGeom prst="rect">
            <a:avLst/>
          </a:prstGeom>
          <a:noFill/>
        </p:spPr>
        <p:txBody>
          <a:bodyPr wrap="square" rtlCol="0">
            <a:spAutoFit/>
          </a:bodyPr>
          <a:lstStyle/>
          <a:p>
            <a:r>
              <a:rPr lang="en-US" dirty="0">
                <a:highlight>
                  <a:srgbClr val="C0C0C0"/>
                </a:highlight>
              </a:rPr>
              <a:t>Insights:</a:t>
            </a:r>
          </a:p>
          <a:p>
            <a:r>
              <a:rPr lang="en-US" dirty="0"/>
              <a:t>                </a:t>
            </a:r>
            <a:r>
              <a:rPr lang="en-US" sz="2000" i="0" dirty="0">
                <a:solidFill>
                  <a:schemeClr val="tx1">
                    <a:lumMod val="95000"/>
                    <a:lumOff val="5000"/>
                  </a:schemeClr>
                </a:solidFill>
                <a:effectLst/>
                <a:latin typeface="Times New Roman" panose="02020603050405020304" pitchFamily="18" charset="0"/>
                <a:cs typeface="Times New Roman" panose="02020603050405020304" pitchFamily="18" charset="0"/>
              </a:rPr>
              <a:t>Examine the overall trend in movie releases over the </a:t>
            </a:r>
            <a:r>
              <a:rPr lang="en-US" sz="2000" i="0" dirty="0" err="1">
                <a:solidFill>
                  <a:schemeClr val="tx1">
                    <a:lumMod val="95000"/>
                    <a:lumOff val="5000"/>
                  </a:schemeClr>
                </a:solidFill>
                <a:effectLst/>
                <a:latin typeface="Times New Roman" panose="02020603050405020304" pitchFamily="18" charset="0"/>
                <a:cs typeface="Times New Roman" panose="02020603050405020304" pitchFamily="18" charset="0"/>
              </a:rPr>
              <a:t>years.we</a:t>
            </a:r>
            <a:r>
              <a:rPr lang="en-US" sz="2000" i="0" dirty="0">
                <a:solidFill>
                  <a:schemeClr val="tx1">
                    <a:lumMod val="95000"/>
                    <a:lumOff val="5000"/>
                  </a:schemeClr>
                </a:solidFill>
                <a:effectLst/>
                <a:latin typeface="Times New Roman" panose="02020603050405020304" pitchFamily="18" charset="0"/>
                <a:cs typeface="Times New Roman" panose="02020603050405020304" pitchFamily="18" charset="0"/>
              </a:rPr>
              <a:t> are notice patterns, such as growth of movies were released year by year.</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45B8B78-6251-A5DC-40B4-5C924DCC920D}"/>
              </a:ext>
            </a:extLst>
          </p:cNvPr>
          <p:cNvSpPr txBox="1"/>
          <p:nvPr/>
        </p:nvSpPr>
        <p:spPr>
          <a:xfrm>
            <a:off x="1082351" y="1554652"/>
            <a:ext cx="838822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How are the effects of movies as the years increase?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672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0A1FE-22E1-ED35-EEBC-C531007CB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57" y="1436914"/>
            <a:ext cx="5999590" cy="5215813"/>
          </a:xfrm>
          <a:prstGeom prst="rect">
            <a:avLst/>
          </a:prstGeom>
        </p:spPr>
      </p:pic>
      <p:sp>
        <p:nvSpPr>
          <p:cNvPr id="5" name="TextBox 4">
            <a:extLst>
              <a:ext uri="{FF2B5EF4-FFF2-40B4-BE49-F238E27FC236}">
                <a16:creationId xmlns:a16="http://schemas.microsoft.com/office/drawing/2014/main" id="{10AD5D9C-F232-4F38-4FF8-90016F3B1AA3}"/>
              </a:ext>
            </a:extLst>
          </p:cNvPr>
          <p:cNvSpPr txBox="1"/>
          <p:nvPr/>
        </p:nvSpPr>
        <p:spPr>
          <a:xfrm>
            <a:off x="6820678" y="1716833"/>
            <a:ext cx="4917232" cy="2819362"/>
          </a:xfrm>
          <a:prstGeom prst="rect">
            <a:avLst/>
          </a:prstGeom>
          <a:noFill/>
        </p:spPr>
        <p:txBody>
          <a:bodyPr wrap="square" rtlCol="0">
            <a:spAutoFit/>
          </a:bodyPr>
          <a:lstStyle/>
          <a:p>
            <a:r>
              <a:rPr lang="en-US" b="1" dirty="0">
                <a:highlight>
                  <a:srgbClr val="C0C0C0"/>
                </a:highlight>
              </a:rPr>
              <a:t>Insights:</a:t>
            </a:r>
          </a:p>
          <a:p>
            <a:pPr algn="just">
              <a:lnSpc>
                <a:spcPct val="150000"/>
              </a:lnSpc>
            </a:pPr>
            <a:r>
              <a:rPr lang="en-US" dirty="0"/>
              <a:t>                    The pie chart visually illustrates the distribution of movies across different genres, revealing which genres dominate the dataset and their respective proportions. This information offers valuable insights into the diversity and popularity of movie genres within the dataset.</a:t>
            </a:r>
          </a:p>
        </p:txBody>
      </p:sp>
      <p:sp>
        <p:nvSpPr>
          <p:cNvPr id="2" name="TextBox 1">
            <a:extLst>
              <a:ext uri="{FF2B5EF4-FFF2-40B4-BE49-F238E27FC236}">
                <a16:creationId xmlns:a16="http://schemas.microsoft.com/office/drawing/2014/main" id="{65B347A9-6057-F2BA-2B7E-71193FCDE2E3}"/>
              </a:ext>
            </a:extLst>
          </p:cNvPr>
          <p:cNvSpPr txBox="1"/>
          <p:nvPr/>
        </p:nvSpPr>
        <p:spPr>
          <a:xfrm>
            <a:off x="950171" y="457199"/>
            <a:ext cx="948611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ANALYZE NO.OF MOVIES WERE RELEASED IN GENRE WISE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460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E83C-31A1-8A4E-FD6F-CB2DF622DFAC}"/>
              </a:ext>
            </a:extLst>
          </p:cNvPr>
          <p:cNvSpPr>
            <a:spLocks noGrp="1"/>
          </p:cNvSpPr>
          <p:nvPr>
            <p:ph type="title"/>
          </p:nvPr>
        </p:nvSpPr>
        <p:spPr>
          <a:xfrm>
            <a:off x="259702" y="425060"/>
            <a:ext cx="3145971" cy="511953"/>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NUMERICAL</a:t>
            </a:r>
            <a:r>
              <a:rPr lang="en-US" sz="2400" b="1"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DATA</a:t>
            </a:r>
            <a:endParaRPr lang="en-IN" sz="20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CCABB06-8F5B-7FCF-A82B-8DC9B89105CB}"/>
              </a:ext>
            </a:extLst>
          </p:cNvPr>
          <p:cNvPicPr>
            <a:picLocks noChangeAspect="1"/>
          </p:cNvPicPr>
          <p:nvPr/>
        </p:nvPicPr>
        <p:blipFill>
          <a:blip r:embed="rId2"/>
          <a:stretch>
            <a:fillRect/>
          </a:stretch>
        </p:blipFill>
        <p:spPr>
          <a:xfrm>
            <a:off x="577915" y="2283278"/>
            <a:ext cx="4933950" cy="3467100"/>
          </a:xfrm>
          <a:prstGeom prst="rect">
            <a:avLst/>
          </a:prstGeom>
        </p:spPr>
      </p:pic>
      <p:sp>
        <p:nvSpPr>
          <p:cNvPr id="8" name="TextBox 7">
            <a:extLst>
              <a:ext uri="{FF2B5EF4-FFF2-40B4-BE49-F238E27FC236}">
                <a16:creationId xmlns:a16="http://schemas.microsoft.com/office/drawing/2014/main" id="{7F453A2E-5B09-2532-F530-054B7ECEFA7C}"/>
              </a:ext>
            </a:extLst>
          </p:cNvPr>
          <p:cNvSpPr txBox="1"/>
          <p:nvPr/>
        </p:nvSpPr>
        <p:spPr>
          <a:xfrm>
            <a:off x="6382139" y="2539500"/>
            <a:ext cx="5094514"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 </a:t>
            </a:r>
          </a:p>
          <a:p>
            <a:pPr algn="just">
              <a:lnSpc>
                <a:spcPct val="150000"/>
              </a:lnSpc>
            </a:pPr>
            <a:r>
              <a:rPr lang="en-US" dirty="0">
                <a:latin typeface="Times New Roman" panose="02020603050405020304" pitchFamily="18" charset="0"/>
                <a:cs typeface="Times New Roman" panose="02020603050405020304" pitchFamily="18" charset="0"/>
              </a:rPr>
              <a:t>                 The histogram reveals that the majority of movies fall within a specific rating range, suggesting a concentration of films with certain ratings, while fewer movies receive extreme or outlier ratings.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2E5C356-1C87-33D8-9E20-BD1CAC2A86F0}"/>
              </a:ext>
            </a:extLst>
          </p:cNvPr>
          <p:cNvSpPr txBox="1"/>
          <p:nvPr/>
        </p:nvSpPr>
        <p:spPr>
          <a:xfrm>
            <a:off x="1268963" y="1045029"/>
            <a:ext cx="92652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DISPLAY RANGE BETWEEN RATING AND MOVIES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73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901B-0309-88C3-CF35-1E4098F2B3A4}"/>
              </a:ext>
            </a:extLst>
          </p:cNvPr>
          <p:cNvSpPr>
            <a:spLocks noGrp="1"/>
          </p:cNvSpPr>
          <p:nvPr>
            <p:ph type="title"/>
          </p:nvPr>
        </p:nvSpPr>
        <p:spPr>
          <a:xfrm>
            <a:off x="632926" y="215835"/>
            <a:ext cx="5730551" cy="698565"/>
          </a:xfrm>
        </p:spPr>
        <p:txBody>
          <a:bodyPr>
            <a:normAutofit/>
          </a:bodyPr>
          <a:lstStyle/>
          <a:p>
            <a:r>
              <a:rPr lang="en-US" sz="3600" b="1" dirty="0">
                <a:solidFill>
                  <a:srgbClr val="0070C0"/>
                </a:solidFill>
                <a:latin typeface="Times New Roman" panose="02020603050405020304" pitchFamily="18" charset="0"/>
                <a:cs typeface="Times New Roman" panose="02020603050405020304" pitchFamily="18" charset="0"/>
              </a:rPr>
              <a:t>BIVARIATE ANALYSIS</a:t>
            </a:r>
            <a:endParaRPr lang="en-IN" sz="3600" dirty="0"/>
          </a:p>
        </p:txBody>
      </p:sp>
      <p:pic>
        <p:nvPicPr>
          <p:cNvPr id="5" name="Picture 4">
            <a:extLst>
              <a:ext uri="{FF2B5EF4-FFF2-40B4-BE49-F238E27FC236}">
                <a16:creationId xmlns:a16="http://schemas.microsoft.com/office/drawing/2014/main" id="{16479876-7A55-52BF-8BA2-BCC52FDA027D}"/>
              </a:ext>
            </a:extLst>
          </p:cNvPr>
          <p:cNvPicPr>
            <a:picLocks noChangeAspect="1"/>
          </p:cNvPicPr>
          <p:nvPr/>
        </p:nvPicPr>
        <p:blipFill>
          <a:blip r:embed="rId2"/>
          <a:stretch>
            <a:fillRect/>
          </a:stretch>
        </p:blipFill>
        <p:spPr>
          <a:xfrm>
            <a:off x="102637" y="1283732"/>
            <a:ext cx="11791950" cy="3562350"/>
          </a:xfrm>
          <a:prstGeom prst="rect">
            <a:avLst/>
          </a:prstGeom>
        </p:spPr>
      </p:pic>
      <p:sp>
        <p:nvSpPr>
          <p:cNvPr id="6" name="TextBox 5">
            <a:extLst>
              <a:ext uri="{FF2B5EF4-FFF2-40B4-BE49-F238E27FC236}">
                <a16:creationId xmlns:a16="http://schemas.microsoft.com/office/drawing/2014/main" id="{AE02719B-2AE2-A145-6F60-73B984FBE76D}"/>
              </a:ext>
            </a:extLst>
          </p:cNvPr>
          <p:cNvSpPr txBox="1"/>
          <p:nvPr/>
        </p:nvSpPr>
        <p:spPr>
          <a:xfrm>
            <a:off x="727788" y="914400"/>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CATEGORICAL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00050" y="4958248"/>
            <a:ext cx="11580456" cy="1200329"/>
          </a:xfrm>
          <a:prstGeom prst="rect">
            <a:avLst/>
          </a:prstGeom>
          <a:noFill/>
        </p:spPr>
        <p:txBody>
          <a:bodyPr wrap="square" rtlCol="0">
            <a:spAutoFit/>
          </a:bodyPr>
          <a:lstStyle/>
          <a:p>
            <a:r>
              <a:rPr lang="en-US"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It will shows that the number of movies released per genre over the years can reveal evolving audience preferences and industry trends, offering a visual narrative of how different genres have gained in popularity throughout cinematic history.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91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00049" y="4958248"/>
            <a:ext cx="11475001" cy="1200329"/>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A line plot depicting the relationship between gross revenue and release years reveals how the film industry's earnings have evolved over time, reflecting changing audience preferences and market dynamics.</a:t>
            </a:r>
          </a:p>
          <a:p>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57C1BEB-2D67-D13C-ED00-847B92723D29}"/>
              </a:ext>
            </a:extLst>
          </p:cNvPr>
          <p:cNvPicPr>
            <a:picLocks noChangeAspect="1"/>
          </p:cNvPicPr>
          <p:nvPr/>
        </p:nvPicPr>
        <p:blipFill>
          <a:blip r:embed="rId2"/>
          <a:stretch>
            <a:fillRect/>
          </a:stretch>
        </p:blipFill>
        <p:spPr>
          <a:xfrm>
            <a:off x="111676" y="1074478"/>
            <a:ext cx="11763375" cy="3514725"/>
          </a:xfrm>
          <a:prstGeom prst="rect">
            <a:avLst/>
          </a:prstGeom>
        </p:spPr>
      </p:pic>
    </p:spTree>
    <p:extLst>
      <p:ext uri="{BB962C8B-B14F-4D97-AF65-F5344CB8AC3E}">
        <p14:creationId xmlns:p14="http://schemas.microsoft.com/office/powerpoint/2010/main" val="128109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6EFC-6148-C536-73EA-B8B42C8AF5FD}"/>
              </a:ext>
            </a:extLst>
          </p:cNvPr>
          <p:cNvSpPr>
            <a:spLocks noGrp="1"/>
          </p:cNvSpPr>
          <p:nvPr>
            <p:ph type="title"/>
          </p:nvPr>
        </p:nvSpPr>
        <p:spPr>
          <a:xfrm>
            <a:off x="604935" y="1027599"/>
            <a:ext cx="2436845" cy="605258"/>
          </a:xfrm>
        </p:spPr>
        <p:txBody>
          <a:bodyPr>
            <a:normAutofit/>
          </a:bodyPr>
          <a:lstStyle/>
          <a:p>
            <a:r>
              <a:rPr lang="en-US" sz="2400" b="1" u="sng" dirty="0">
                <a:latin typeface="+mn-lt"/>
              </a:rPr>
              <a:t>TEAM MEMBERS:</a:t>
            </a:r>
            <a:endParaRPr lang="en-IN" sz="2400" b="1" u="sng" dirty="0">
              <a:latin typeface="+mn-lt"/>
            </a:endParaRPr>
          </a:p>
        </p:txBody>
      </p:sp>
      <p:sp>
        <p:nvSpPr>
          <p:cNvPr id="4" name="TextBox 3">
            <a:extLst>
              <a:ext uri="{FF2B5EF4-FFF2-40B4-BE49-F238E27FC236}">
                <a16:creationId xmlns:a16="http://schemas.microsoft.com/office/drawing/2014/main" id="{0F2CD6BB-9419-2493-88FE-7748D3559BA3}"/>
              </a:ext>
            </a:extLst>
          </p:cNvPr>
          <p:cNvSpPr txBox="1"/>
          <p:nvPr/>
        </p:nvSpPr>
        <p:spPr>
          <a:xfrm>
            <a:off x="1250297" y="1632857"/>
            <a:ext cx="6951311" cy="1365117"/>
          </a:xfrm>
          <a:prstGeom prst="rect">
            <a:avLst/>
          </a:prstGeom>
          <a:noFill/>
        </p:spPr>
        <p:txBody>
          <a:bodyPr wrap="square" rtlCol="0">
            <a:spAutoFit/>
          </a:bodyPr>
          <a:lstStyle/>
          <a:p>
            <a:pPr>
              <a:lnSpc>
                <a:spcPct val="250000"/>
              </a:lnSpc>
            </a:pPr>
            <a:r>
              <a:rPr lang="en-US" b="1" dirty="0"/>
              <a:t> D. L. </a:t>
            </a:r>
            <a:r>
              <a:rPr lang="en-US" b="1" dirty="0" err="1"/>
              <a:t>NarasimhaRao</a:t>
            </a:r>
            <a:r>
              <a:rPr lang="en-US" b="1" dirty="0"/>
              <a:t>      Qualification</a:t>
            </a:r>
            <a:r>
              <a:rPr lang="en-US" dirty="0"/>
              <a:t> : Master of Computer Application</a:t>
            </a:r>
          </a:p>
          <a:p>
            <a:pPr>
              <a:lnSpc>
                <a:spcPct val="250000"/>
              </a:lnSpc>
            </a:pPr>
            <a:r>
              <a:rPr lang="en-US" b="1" dirty="0"/>
              <a:t> D. Pavan Kumar            Qualification</a:t>
            </a:r>
            <a:r>
              <a:rPr lang="en-US" dirty="0"/>
              <a:t> : Bachelor of Technology (Mech) </a:t>
            </a:r>
            <a:endParaRPr lang="en-IN" dirty="0"/>
          </a:p>
        </p:txBody>
      </p:sp>
      <p:pic>
        <p:nvPicPr>
          <p:cNvPr id="6" name="Picture 5">
            <a:extLst>
              <a:ext uri="{FF2B5EF4-FFF2-40B4-BE49-F238E27FC236}">
                <a16:creationId xmlns:a16="http://schemas.microsoft.com/office/drawing/2014/main" id="{AF61F89D-2130-792C-391B-D616A9A5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608" y="1027599"/>
            <a:ext cx="3750907" cy="4738719"/>
          </a:xfrm>
          <a:prstGeom prst="rect">
            <a:avLst/>
          </a:prstGeom>
        </p:spPr>
      </p:pic>
    </p:spTree>
    <p:extLst>
      <p:ext uri="{BB962C8B-B14F-4D97-AF65-F5344CB8AC3E}">
        <p14:creationId xmlns:p14="http://schemas.microsoft.com/office/powerpoint/2010/main" val="182340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60310" y="4958248"/>
            <a:ext cx="11314923" cy="923330"/>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A box plot analysis reveals how movie genres are distributed in terms of gross revenue, providing insights into the range, median, and outliers within each genre category.</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350FF91-0190-E751-7A97-4189DB1CAB02}"/>
              </a:ext>
            </a:extLst>
          </p:cNvPr>
          <p:cNvPicPr>
            <a:picLocks noChangeAspect="1"/>
          </p:cNvPicPr>
          <p:nvPr/>
        </p:nvPicPr>
        <p:blipFill>
          <a:blip r:embed="rId2"/>
          <a:stretch>
            <a:fillRect/>
          </a:stretch>
        </p:blipFill>
        <p:spPr>
          <a:xfrm>
            <a:off x="233362" y="876300"/>
            <a:ext cx="11725275" cy="3882312"/>
          </a:xfrm>
          <a:prstGeom prst="rect">
            <a:avLst/>
          </a:prstGeom>
        </p:spPr>
      </p:pic>
    </p:spTree>
    <p:extLst>
      <p:ext uri="{BB962C8B-B14F-4D97-AF65-F5344CB8AC3E}">
        <p14:creationId xmlns:p14="http://schemas.microsoft.com/office/powerpoint/2010/main" val="270117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2" y="1167379"/>
            <a:ext cx="5349840"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 </a:t>
            </a:r>
          </a:p>
          <a:p>
            <a:pPr algn="just">
              <a:lnSpc>
                <a:spcPct val="150000"/>
              </a:lnSpc>
            </a:pPr>
            <a:r>
              <a:rPr lang="en-US" dirty="0">
                <a:latin typeface="Times New Roman" panose="02020603050405020304" pitchFamily="18" charset="0"/>
                <a:cs typeface="Times New Roman" panose="02020603050405020304" pitchFamily="18" charset="0"/>
              </a:rPr>
              <a:t>                 Exploring the relationship between movie genres and votes through a pie plot reveals the distribution of votes across different genres, shedding light on audience preferences.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619EEE-8DF4-DA82-F590-5A5C6C2CA329}"/>
              </a:ext>
            </a:extLst>
          </p:cNvPr>
          <p:cNvPicPr>
            <a:picLocks noChangeAspect="1"/>
          </p:cNvPicPr>
          <p:nvPr/>
        </p:nvPicPr>
        <p:blipFill>
          <a:blip r:embed="rId2"/>
          <a:stretch>
            <a:fillRect/>
          </a:stretch>
        </p:blipFill>
        <p:spPr>
          <a:xfrm>
            <a:off x="6285431" y="952775"/>
            <a:ext cx="5349841" cy="5513339"/>
          </a:xfrm>
          <a:prstGeom prst="rect">
            <a:avLst/>
          </a:prstGeom>
        </p:spPr>
      </p:pic>
    </p:spTree>
    <p:extLst>
      <p:ext uri="{BB962C8B-B14F-4D97-AF65-F5344CB8AC3E}">
        <p14:creationId xmlns:p14="http://schemas.microsoft.com/office/powerpoint/2010/main" val="23479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NUMERICAL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2" y="1167379"/>
            <a:ext cx="4634204" cy="2723823"/>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In a scatter plot depicting movie runtime against the number of votes, it's evident that shorter runtime movies tend to attract a higher number of votes, possibly due to their accessibility and wider audience appeal.</a:t>
            </a:r>
          </a:p>
          <a:p>
            <a:r>
              <a:rPr lang="en-IN"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738465E7-C12E-66C0-3A07-C388CC6F9FAB}"/>
              </a:ext>
            </a:extLst>
          </p:cNvPr>
          <p:cNvPicPr>
            <a:picLocks noChangeAspect="1"/>
          </p:cNvPicPr>
          <p:nvPr/>
        </p:nvPicPr>
        <p:blipFill>
          <a:blip r:embed="rId2"/>
          <a:stretch>
            <a:fillRect/>
          </a:stretch>
        </p:blipFill>
        <p:spPr>
          <a:xfrm>
            <a:off x="5169158" y="970773"/>
            <a:ext cx="6834673" cy="4076700"/>
          </a:xfrm>
          <a:prstGeom prst="rect">
            <a:avLst/>
          </a:prstGeom>
        </p:spPr>
      </p:pic>
    </p:spTree>
    <p:extLst>
      <p:ext uri="{BB962C8B-B14F-4D97-AF65-F5344CB8AC3E}">
        <p14:creationId xmlns:p14="http://schemas.microsoft.com/office/powerpoint/2010/main" val="1720506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NUMERICAL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1" y="1167379"/>
            <a:ext cx="5635689"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pair plot analysis reveals a correlation between a movie's </a:t>
            </a:r>
            <a:r>
              <a:rPr lang="en-US" dirty="0" err="1">
                <a:latin typeface="Times New Roman" panose="02020603050405020304" pitchFamily="18" charset="0"/>
                <a:cs typeface="Times New Roman" panose="02020603050405020304" pitchFamily="18" charset="0"/>
              </a:rPr>
              <a:t>Metascore</a:t>
            </a:r>
            <a:r>
              <a:rPr lang="en-US" dirty="0">
                <a:latin typeface="Times New Roman" panose="02020603050405020304" pitchFamily="18" charset="0"/>
                <a:cs typeface="Times New Roman" panose="02020603050405020304" pitchFamily="18" charset="0"/>
              </a:rPr>
              <a:t> rating and its box office gross, suggesting that audience voting preferences can influence a film's financial success.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A852F30-737E-9A25-45B9-D6EFE08FA077}"/>
              </a:ext>
            </a:extLst>
          </p:cNvPr>
          <p:cNvPicPr>
            <a:picLocks noChangeAspect="1"/>
          </p:cNvPicPr>
          <p:nvPr/>
        </p:nvPicPr>
        <p:blipFill>
          <a:blip r:embed="rId2"/>
          <a:stretch>
            <a:fillRect/>
          </a:stretch>
        </p:blipFill>
        <p:spPr>
          <a:xfrm>
            <a:off x="5852043" y="679188"/>
            <a:ext cx="6010275" cy="4524375"/>
          </a:xfrm>
          <a:prstGeom prst="rect">
            <a:avLst/>
          </a:prstGeom>
        </p:spPr>
      </p:pic>
    </p:spTree>
    <p:extLst>
      <p:ext uri="{BB962C8B-B14F-4D97-AF65-F5344CB8AC3E}">
        <p14:creationId xmlns:p14="http://schemas.microsoft.com/office/powerpoint/2010/main" val="1903574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901B-0309-88C3-CF35-1E4098F2B3A4}"/>
              </a:ext>
            </a:extLst>
          </p:cNvPr>
          <p:cNvSpPr>
            <a:spLocks noGrp="1"/>
          </p:cNvSpPr>
          <p:nvPr>
            <p:ph type="title"/>
          </p:nvPr>
        </p:nvSpPr>
        <p:spPr>
          <a:xfrm>
            <a:off x="632926" y="215835"/>
            <a:ext cx="5730551" cy="698565"/>
          </a:xfrm>
        </p:spPr>
        <p:txBody>
          <a:bodyPr>
            <a:normAutofit fontScale="90000"/>
          </a:bodyPr>
          <a:lstStyle/>
          <a:p>
            <a:r>
              <a:rPr lang="en-US" sz="3600" b="1" dirty="0">
                <a:solidFill>
                  <a:srgbClr val="0070C0"/>
                </a:solidFill>
                <a:latin typeface="Times New Roman" panose="02020603050405020304" pitchFamily="18" charset="0"/>
                <a:cs typeface="Times New Roman" panose="02020603050405020304" pitchFamily="18" charset="0"/>
              </a:rPr>
              <a:t>MULTIVARIATE ANALYSIS</a:t>
            </a:r>
            <a:endParaRPr lang="en-IN" sz="3600" dirty="0"/>
          </a:p>
        </p:txBody>
      </p:sp>
      <p:sp>
        <p:nvSpPr>
          <p:cNvPr id="7" name="TextBox 6">
            <a:extLst>
              <a:ext uri="{FF2B5EF4-FFF2-40B4-BE49-F238E27FC236}">
                <a16:creationId xmlns:a16="http://schemas.microsoft.com/office/drawing/2014/main" id="{28CE0C80-3111-755A-5827-E3CC86D7B3F3}"/>
              </a:ext>
            </a:extLst>
          </p:cNvPr>
          <p:cNvSpPr txBox="1"/>
          <p:nvPr/>
        </p:nvSpPr>
        <p:spPr>
          <a:xfrm>
            <a:off x="437371" y="1612965"/>
            <a:ext cx="4181281" cy="2397066"/>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heatmap visualization of a movies dataset reveals the correlations and trends between various movie attributes, offering valuable insights into factors influencing a film's success.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D40634B-07D1-BA18-D0AA-6D8E6C5EA717}"/>
              </a:ext>
            </a:extLst>
          </p:cNvPr>
          <p:cNvPicPr>
            <a:picLocks noChangeAspect="1"/>
          </p:cNvPicPr>
          <p:nvPr/>
        </p:nvPicPr>
        <p:blipFill>
          <a:blip r:embed="rId2"/>
          <a:stretch>
            <a:fillRect/>
          </a:stretch>
        </p:blipFill>
        <p:spPr>
          <a:xfrm>
            <a:off x="4688635" y="1500187"/>
            <a:ext cx="7467600" cy="3857625"/>
          </a:xfrm>
          <a:prstGeom prst="rect">
            <a:avLst/>
          </a:prstGeom>
        </p:spPr>
      </p:pic>
    </p:spTree>
    <p:extLst>
      <p:ext uri="{BB962C8B-B14F-4D97-AF65-F5344CB8AC3E}">
        <p14:creationId xmlns:p14="http://schemas.microsoft.com/office/powerpoint/2010/main" val="235903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CE0C80-3111-755A-5827-E3CC86D7B3F3}"/>
              </a:ext>
            </a:extLst>
          </p:cNvPr>
          <p:cNvSpPr txBox="1"/>
          <p:nvPr/>
        </p:nvSpPr>
        <p:spPr>
          <a:xfrm>
            <a:off x="359374" y="4563155"/>
            <a:ext cx="11473251" cy="1566070"/>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scatter plot comparing movie gross (on the x-axis) to its Rating (on the y-axis) reveals a diverse range of ratings across various genres. Additionally, the size of each data point correlates with the movie's gross revenue, illustrating the financial success of certain genres and their respective ratings.</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46FA6C-3BB5-E93C-5126-47F04749A1C5}"/>
              </a:ext>
            </a:extLst>
          </p:cNvPr>
          <p:cNvPicPr>
            <a:picLocks noChangeAspect="1"/>
          </p:cNvPicPr>
          <p:nvPr/>
        </p:nvPicPr>
        <p:blipFill>
          <a:blip r:embed="rId2"/>
          <a:stretch>
            <a:fillRect/>
          </a:stretch>
        </p:blipFill>
        <p:spPr>
          <a:xfrm>
            <a:off x="93306" y="484706"/>
            <a:ext cx="11725275" cy="3705225"/>
          </a:xfrm>
          <a:prstGeom prst="rect">
            <a:avLst/>
          </a:prstGeom>
        </p:spPr>
      </p:pic>
    </p:spTree>
    <p:extLst>
      <p:ext uri="{BB962C8B-B14F-4D97-AF65-F5344CB8AC3E}">
        <p14:creationId xmlns:p14="http://schemas.microsoft.com/office/powerpoint/2010/main" val="3181680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F30B-B24D-BC44-C1B7-331E24C9C171}"/>
              </a:ext>
            </a:extLst>
          </p:cNvPr>
          <p:cNvSpPr>
            <a:spLocks noGrp="1"/>
          </p:cNvSpPr>
          <p:nvPr>
            <p:ph type="title"/>
          </p:nvPr>
        </p:nvSpPr>
        <p:spPr>
          <a:xfrm>
            <a:off x="838200" y="365126"/>
            <a:ext cx="10515600" cy="773210"/>
          </a:xfrm>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CHALLENGES</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FACED</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A6A7E5-3DD2-EB39-D7B6-9CF590E544C9}"/>
              </a:ext>
            </a:extLst>
          </p:cNvPr>
          <p:cNvSpPr txBox="1"/>
          <p:nvPr/>
        </p:nvSpPr>
        <p:spPr>
          <a:xfrm>
            <a:off x="952107" y="1480008"/>
            <a:ext cx="1068056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While I was collecting  data from the websites I had to go through each page and do separately.</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Every page has Null values and Data missing even through it is presenting web page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 had gone through each page and checked for any data present but is missing when extracted and added them manually using Python.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If I had to replace more data I just have done any operation on that particular column.</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8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145C-279E-67F6-120B-BADA502059BD}"/>
              </a:ext>
            </a:extLst>
          </p:cNvPr>
          <p:cNvSpPr>
            <a:spLocks noGrp="1"/>
          </p:cNvSpPr>
          <p:nvPr>
            <p:ph type="title"/>
          </p:nvPr>
        </p:nvSpPr>
        <p:spPr>
          <a:xfrm>
            <a:off x="838200" y="365125"/>
            <a:ext cx="10515600" cy="483287"/>
          </a:xfrm>
        </p:spPr>
        <p:txBody>
          <a:bodyPr>
            <a:normAutofit/>
          </a:bodyPr>
          <a:lstStyle/>
          <a:p>
            <a:r>
              <a:rPr lang="en-US" sz="2800" i="1" dirty="0">
                <a:solidFill>
                  <a:srgbClr val="FF0000"/>
                </a:solidFill>
              </a:rPr>
              <a:t>Conclusion</a:t>
            </a:r>
            <a:r>
              <a:rPr lang="en-US" sz="2800" dirty="0">
                <a:solidFill>
                  <a:srgbClr val="FF0000"/>
                </a:solidFill>
              </a:rPr>
              <a:t>:</a:t>
            </a:r>
            <a:endParaRPr lang="en-IN" sz="2800" dirty="0">
              <a:solidFill>
                <a:srgbClr val="FF0000"/>
              </a:solidFill>
            </a:endParaRPr>
          </a:p>
        </p:txBody>
      </p:sp>
      <p:sp>
        <p:nvSpPr>
          <p:cNvPr id="3" name="Content Placeholder 2">
            <a:extLst>
              <a:ext uri="{FF2B5EF4-FFF2-40B4-BE49-F238E27FC236}">
                <a16:creationId xmlns:a16="http://schemas.microsoft.com/office/drawing/2014/main" id="{338990E1-F875-FC39-41F7-43787EDAE602}"/>
              </a:ext>
            </a:extLst>
          </p:cNvPr>
          <p:cNvSpPr>
            <a:spLocks noGrp="1"/>
          </p:cNvSpPr>
          <p:nvPr>
            <p:ph idx="1"/>
          </p:nvPr>
        </p:nvSpPr>
        <p:spPr>
          <a:xfrm>
            <a:off x="838200" y="970961"/>
            <a:ext cx="10515600" cy="5206002"/>
          </a:xfrm>
        </p:spPr>
        <p:txBody>
          <a:bodyPr/>
          <a:lstStyle/>
          <a:p>
            <a:pPr marL="0" indent="0">
              <a:buNone/>
            </a:pPr>
            <a:r>
              <a:rPr lang="en-US" sz="2000" dirty="0">
                <a:latin typeface="Times New Roman" panose="02020603050405020304" pitchFamily="18" charset="0"/>
                <a:cs typeface="Times New Roman" panose="02020603050405020304" pitchFamily="18" charset="0"/>
              </a:rPr>
              <a:t>I here by conclude by sharing my observations in this particular project is:</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Here my problem statement was recommending To analyze the gross income from various Genres and also analyze that how Gross will be going in </a:t>
            </a:r>
            <a:r>
              <a:rPr lang="en-US" sz="2000" dirty="0" err="1">
                <a:latin typeface="Times New Roman" panose="02020603050405020304" pitchFamily="18" charset="0"/>
                <a:cs typeface="Times New Roman" panose="02020603050405020304" pitchFamily="18" charset="0"/>
              </a:rPr>
              <a:t>Yearwise</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Considering that to my observations I analyze that the Action Genre is highest viewed by peoples and collect higher collections than other Genres.</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By this we conclude that the highest </a:t>
            </a:r>
            <a:r>
              <a:rPr lang="en-US" sz="2000" dirty="0" err="1">
                <a:latin typeface="Times New Roman" panose="02020603050405020304" pitchFamily="18" charset="0"/>
                <a:cs typeface="Times New Roman" panose="02020603050405020304" pitchFamily="18" charset="0"/>
              </a:rPr>
              <a:t>no.of</a:t>
            </a:r>
            <a:r>
              <a:rPr lang="en-US" sz="2000" dirty="0">
                <a:latin typeface="Times New Roman" panose="02020603050405020304" pitchFamily="18" charset="0"/>
                <a:cs typeface="Times New Roman" panose="02020603050405020304" pitchFamily="18" charset="0"/>
              </a:rPr>
              <a:t> movies were released between 5 to 7 Ratings.</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we compared with Genre and votes we will find that the highest peoples were vote for crime and biography  genres.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71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887D4D-C1AF-559B-5BCB-F573870DF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355" y="1240971"/>
            <a:ext cx="7315200" cy="4721290"/>
          </a:xfrm>
          <a:prstGeom prst="rect">
            <a:avLst/>
          </a:prstGeom>
        </p:spPr>
      </p:pic>
    </p:spTree>
    <p:extLst>
      <p:ext uri="{BB962C8B-B14F-4D97-AF65-F5344CB8AC3E}">
        <p14:creationId xmlns:p14="http://schemas.microsoft.com/office/powerpoint/2010/main" val="76720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F7404-E794-046D-1353-A0833ED06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933" y="457201"/>
            <a:ext cx="6724067" cy="5756988"/>
          </a:xfrm>
          <a:prstGeom prst="rect">
            <a:avLst/>
          </a:prstGeom>
        </p:spPr>
      </p:pic>
      <p:pic>
        <p:nvPicPr>
          <p:cNvPr id="9" name="Graphic 8" descr="Statistics with solid fill">
            <a:extLst>
              <a:ext uri="{FF2B5EF4-FFF2-40B4-BE49-F238E27FC236}">
                <a16:creationId xmlns:a16="http://schemas.microsoft.com/office/drawing/2014/main" id="{278432D1-984F-EEAA-78DD-1B8288DD0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647" y="851031"/>
            <a:ext cx="791450" cy="791450"/>
          </a:xfrm>
          <a:prstGeom prst="rect">
            <a:avLst/>
          </a:prstGeom>
        </p:spPr>
      </p:pic>
      <p:sp>
        <p:nvSpPr>
          <p:cNvPr id="10" name="TextBox 9">
            <a:extLst>
              <a:ext uri="{FF2B5EF4-FFF2-40B4-BE49-F238E27FC236}">
                <a16:creationId xmlns:a16="http://schemas.microsoft.com/office/drawing/2014/main" id="{9E554BF5-D24A-B666-ACA5-DF164EC2AC34}"/>
              </a:ext>
            </a:extLst>
          </p:cNvPr>
          <p:cNvSpPr txBox="1"/>
          <p:nvPr/>
        </p:nvSpPr>
        <p:spPr>
          <a:xfrm>
            <a:off x="335901" y="851031"/>
            <a:ext cx="2034075" cy="646331"/>
          </a:xfrm>
          <a:prstGeom prst="rect">
            <a:avLst/>
          </a:prstGeom>
          <a:noFill/>
        </p:spPr>
        <p:txBody>
          <a:bodyPr wrap="square" rtlCol="0">
            <a:spAutoFit/>
          </a:bodyPr>
          <a:lstStyle/>
          <a:p>
            <a:r>
              <a:rPr lang="en-US" sz="3600" b="1" u="sng" dirty="0">
                <a:solidFill>
                  <a:schemeClr val="accent1"/>
                </a:solidFill>
              </a:rPr>
              <a:t>Contents</a:t>
            </a:r>
            <a:endParaRPr lang="en-IN" sz="3600" b="1" u="sng" dirty="0">
              <a:solidFill>
                <a:schemeClr val="accent1"/>
              </a:solidFill>
            </a:endParaRPr>
          </a:p>
        </p:txBody>
      </p:sp>
      <p:sp>
        <p:nvSpPr>
          <p:cNvPr id="11" name="TextBox 10">
            <a:extLst>
              <a:ext uri="{FF2B5EF4-FFF2-40B4-BE49-F238E27FC236}">
                <a16:creationId xmlns:a16="http://schemas.microsoft.com/office/drawing/2014/main" id="{8F4711B0-C741-4A5E-7B78-D2C18D2D6742}"/>
              </a:ext>
            </a:extLst>
          </p:cNvPr>
          <p:cNvSpPr txBox="1"/>
          <p:nvPr/>
        </p:nvSpPr>
        <p:spPr>
          <a:xfrm>
            <a:off x="485289" y="1642481"/>
            <a:ext cx="4487927" cy="5355312"/>
          </a:xfrm>
          <a:prstGeom prst="rect">
            <a:avLst/>
          </a:prstGeom>
          <a:noFill/>
        </p:spPr>
        <p:txBody>
          <a:bodyPr wrap="square" rtlCol="0">
            <a:spAutoFit/>
          </a:bodyPr>
          <a:lstStyle/>
          <a:p>
            <a:pPr marL="342900" indent="-342900">
              <a:lnSpc>
                <a:spcPct val="200000"/>
              </a:lnSpc>
              <a:buFont typeface="+mj-lt"/>
              <a:buAutoNum type="arabicPeriod"/>
            </a:pPr>
            <a:r>
              <a:rPr lang="en-US" sz="1800" b="1" dirty="0">
                <a:solidFill>
                  <a:srgbClr val="0070C0"/>
                </a:solidFill>
              </a:rPr>
              <a:t>Selection of website</a:t>
            </a:r>
          </a:p>
          <a:p>
            <a:pPr marL="342900" indent="-342900">
              <a:lnSpc>
                <a:spcPct val="200000"/>
              </a:lnSpc>
              <a:buFont typeface="+mj-lt"/>
              <a:buAutoNum type="arabicPeriod"/>
            </a:pPr>
            <a:r>
              <a:rPr lang="en-US" sz="1800" b="1" dirty="0">
                <a:solidFill>
                  <a:srgbClr val="0070C0"/>
                </a:solidFill>
              </a:rPr>
              <a:t>Problem Statement</a:t>
            </a:r>
          </a:p>
          <a:p>
            <a:pPr marL="342900" indent="-342900">
              <a:lnSpc>
                <a:spcPct val="200000"/>
              </a:lnSpc>
              <a:buFont typeface="+mj-lt"/>
              <a:buAutoNum type="arabicPeriod"/>
            </a:pPr>
            <a:r>
              <a:rPr lang="en-US" sz="1800" b="1" dirty="0">
                <a:solidFill>
                  <a:srgbClr val="0070C0"/>
                </a:solidFill>
              </a:rPr>
              <a:t>Libraries used</a:t>
            </a:r>
          </a:p>
          <a:p>
            <a:pPr marL="342900" indent="-342900">
              <a:lnSpc>
                <a:spcPct val="200000"/>
              </a:lnSpc>
              <a:buFont typeface="+mj-lt"/>
              <a:buAutoNum type="arabicPeriod"/>
            </a:pPr>
            <a:r>
              <a:rPr lang="en-IN" sz="1800" b="1" dirty="0">
                <a:solidFill>
                  <a:srgbClr val="0070C0"/>
                </a:solidFill>
              </a:rPr>
              <a:t>Data frame Creation</a:t>
            </a:r>
          </a:p>
          <a:p>
            <a:pPr marL="342900" indent="-342900">
              <a:lnSpc>
                <a:spcPct val="200000"/>
              </a:lnSpc>
              <a:buFont typeface="+mj-lt"/>
              <a:buAutoNum type="arabicPeriod"/>
            </a:pPr>
            <a:r>
              <a:rPr lang="en-IN" sz="1800" b="1" dirty="0">
                <a:solidFill>
                  <a:srgbClr val="0070C0"/>
                </a:solidFill>
              </a:rPr>
              <a:t>Data Cleaning</a:t>
            </a:r>
          </a:p>
          <a:p>
            <a:pPr marL="342900" indent="-342900">
              <a:lnSpc>
                <a:spcPct val="200000"/>
              </a:lnSpc>
              <a:buFont typeface="+mj-lt"/>
              <a:buAutoNum type="arabicPeriod"/>
            </a:pPr>
            <a:r>
              <a:rPr lang="en-IN" sz="1800" b="1" dirty="0">
                <a:solidFill>
                  <a:srgbClr val="0070C0"/>
                </a:solidFill>
              </a:rPr>
              <a:t>Descriptive Statistics</a:t>
            </a:r>
          </a:p>
          <a:p>
            <a:pPr marL="342900" indent="-342900">
              <a:lnSpc>
                <a:spcPct val="200000"/>
              </a:lnSpc>
              <a:buFont typeface="+mj-lt"/>
              <a:buAutoNum type="arabicPeriod"/>
            </a:pPr>
            <a:r>
              <a:rPr lang="en-IN" sz="1800" b="1" dirty="0">
                <a:solidFill>
                  <a:srgbClr val="0070C0"/>
                </a:solidFill>
              </a:rPr>
              <a:t>Univariant Analysis</a:t>
            </a:r>
          </a:p>
          <a:p>
            <a:pPr marL="342900" indent="-342900">
              <a:lnSpc>
                <a:spcPct val="200000"/>
              </a:lnSpc>
              <a:buFont typeface="+mj-lt"/>
              <a:buAutoNum type="arabicPeriod"/>
            </a:pPr>
            <a:r>
              <a:rPr lang="en-IN" sz="1800" b="1" dirty="0">
                <a:solidFill>
                  <a:srgbClr val="0070C0"/>
                </a:solidFill>
              </a:rPr>
              <a:t>Bivariant / Multi-variant analysis</a:t>
            </a:r>
          </a:p>
          <a:p>
            <a:pPr marL="342900" indent="-342900">
              <a:lnSpc>
                <a:spcPct val="200000"/>
              </a:lnSpc>
              <a:buFont typeface="+mj-lt"/>
              <a:buAutoNum type="arabicPeriod"/>
            </a:pPr>
            <a:r>
              <a:rPr lang="en-IN" sz="1800" b="1" dirty="0">
                <a:solidFill>
                  <a:srgbClr val="0070C0"/>
                </a:solidFill>
              </a:rPr>
              <a:t>Final Conclusion</a:t>
            </a:r>
          </a:p>
          <a:p>
            <a:endParaRPr lang="en-IN" dirty="0"/>
          </a:p>
        </p:txBody>
      </p:sp>
    </p:spTree>
    <p:extLst>
      <p:ext uri="{BB962C8B-B14F-4D97-AF65-F5344CB8AC3E}">
        <p14:creationId xmlns:p14="http://schemas.microsoft.com/office/powerpoint/2010/main" val="37592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Effect transition="in" filter="fade">
                                      <p:cBhvr>
                                        <p:cTn id="3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E59FBA-6A84-3DBE-4BAD-BA442F1378A7}"/>
              </a:ext>
            </a:extLst>
          </p:cNvPr>
          <p:cNvSpPr txBox="1"/>
          <p:nvPr/>
        </p:nvSpPr>
        <p:spPr>
          <a:xfrm>
            <a:off x="643812" y="522515"/>
            <a:ext cx="1819469" cy="461665"/>
          </a:xfrm>
          <a:prstGeom prst="rect">
            <a:avLst/>
          </a:prstGeom>
          <a:noFill/>
        </p:spPr>
        <p:txBody>
          <a:bodyPr wrap="square" rtlCol="0">
            <a:spAutoFit/>
          </a:bodyPr>
          <a:lstStyle/>
          <a:p>
            <a:r>
              <a:rPr lang="en-US" sz="2400" b="1" dirty="0">
                <a:solidFill>
                  <a:srgbClr val="0070C0"/>
                </a:solidFill>
              </a:rPr>
              <a:t>WEBSITE:</a:t>
            </a:r>
            <a:endParaRPr lang="en-IN" sz="2400" b="1" dirty="0">
              <a:solidFill>
                <a:srgbClr val="0070C0"/>
              </a:solidFill>
            </a:endParaRPr>
          </a:p>
        </p:txBody>
      </p:sp>
      <p:sp>
        <p:nvSpPr>
          <p:cNvPr id="2" name="TextBox 1">
            <a:extLst>
              <a:ext uri="{FF2B5EF4-FFF2-40B4-BE49-F238E27FC236}">
                <a16:creationId xmlns:a16="http://schemas.microsoft.com/office/drawing/2014/main" id="{AF27708F-E6CA-F52B-D891-9B7A98E5843B}"/>
              </a:ext>
            </a:extLst>
          </p:cNvPr>
          <p:cNvSpPr txBox="1"/>
          <p:nvPr/>
        </p:nvSpPr>
        <p:spPr>
          <a:xfrm>
            <a:off x="905069" y="1492898"/>
            <a:ext cx="9097347" cy="1077218"/>
          </a:xfrm>
          <a:prstGeom prst="rect">
            <a:avLst/>
          </a:prstGeom>
          <a:noFill/>
        </p:spPr>
        <p:txBody>
          <a:bodyPr wrap="square" rtlCol="0">
            <a:spAutoFit/>
          </a:bodyPr>
          <a:lstStyle/>
          <a:p>
            <a:r>
              <a:rPr lang="en-IN" sz="3200" dirty="0">
                <a:solidFill>
                  <a:srgbClr val="FF0000"/>
                </a:solidFill>
                <a:highlight>
                  <a:srgbClr val="FFFF00"/>
                </a:highlight>
                <a:latin typeface="Times New Roman" panose="02020603050405020304" pitchFamily="18" charset="0"/>
                <a:cs typeface="Times New Roman" panose="02020603050405020304" pitchFamily="18" charset="0"/>
              </a:rPr>
              <a:t>https://www.imdb.com/list/ls098063263/?sort=list_order,asc&amp;st_dt=&amp;mode=detail&amp;page</a:t>
            </a:r>
          </a:p>
        </p:txBody>
      </p:sp>
    </p:spTree>
    <p:extLst>
      <p:ext uri="{BB962C8B-B14F-4D97-AF65-F5344CB8AC3E}">
        <p14:creationId xmlns:p14="http://schemas.microsoft.com/office/powerpoint/2010/main" val="155685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FAFC-84FD-CE37-2179-F03E303F2326}"/>
              </a:ext>
            </a:extLst>
          </p:cNvPr>
          <p:cNvSpPr>
            <a:spLocks noGrp="1"/>
          </p:cNvSpPr>
          <p:nvPr>
            <p:ph type="title"/>
          </p:nvPr>
        </p:nvSpPr>
        <p:spPr>
          <a:xfrm>
            <a:off x="716901" y="896971"/>
            <a:ext cx="5674568" cy="978482"/>
          </a:xfrm>
        </p:spPr>
        <p:txBody>
          <a:bodyPr>
            <a:noAutofit/>
          </a:bodyPr>
          <a:lstStyle/>
          <a:p>
            <a:r>
              <a:rPr lang="en-US" sz="4000" b="1" dirty="0">
                <a:solidFill>
                  <a:srgbClr val="0070C0"/>
                </a:solidFill>
                <a:latin typeface="+mn-lt"/>
              </a:rPr>
              <a:t>PROBLEM STATEMENT</a:t>
            </a:r>
            <a:endParaRPr lang="en-IN" sz="4000" b="1" dirty="0">
              <a:solidFill>
                <a:srgbClr val="0070C0"/>
              </a:solidFill>
              <a:latin typeface="+mn-lt"/>
            </a:endParaRPr>
          </a:p>
        </p:txBody>
      </p:sp>
      <p:sp>
        <p:nvSpPr>
          <p:cNvPr id="4" name="TextBox 3">
            <a:extLst>
              <a:ext uri="{FF2B5EF4-FFF2-40B4-BE49-F238E27FC236}">
                <a16:creationId xmlns:a16="http://schemas.microsoft.com/office/drawing/2014/main" id="{6AC9CE36-9496-6BBF-A0BF-49F43E2305CD}"/>
              </a:ext>
            </a:extLst>
          </p:cNvPr>
          <p:cNvSpPr txBox="1"/>
          <p:nvPr/>
        </p:nvSpPr>
        <p:spPr>
          <a:xfrm>
            <a:off x="716901" y="2118049"/>
            <a:ext cx="11165633" cy="2814617"/>
          </a:xfrm>
          <a:prstGeom prst="rect">
            <a:avLst/>
          </a:prstGeom>
          <a:noFill/>
        </p:spPr>
        <p:txBody>
          <a:bodyPr wrap="square" rtlCol="0">
            <a:spAutoFit/>
          </a:bodyPr>
          <a:lstStyle/>
          <a:p>
            <a:pPr marL="342900" indent="-342900">
              <a:lnSpc>
                <a:spcPct val="150000"/>
              </a:lnSpc>
              <a:buFont typeface="+mj-lt"/>
              <a:buAutoNum type="arabicPeriod"/>
            </a:pPr>
            <a:r>
              <a:rPr lang="en-US" sz="2000" b="0" i="0" dirty="0">
                <a:effectLst/>
              </a:rPr>
              <a:t>Examination of movies data to gain information into various aspects such as Rating , Genre ,Release dates.</a:t>
            </a:r>
          </a:p>
          <a:p>
            <a:pPr marL="342900" indent="-342900">
              <a:lnSpc>
                <a:spcPct val="150000"/>
              </a:lnSpc>
              <a:buFont typeface="+mj-lt"/>
              <a:buAutoNum type="arabicPeriod"/>
            </a:pPr>
            <a:r>
              <a:rPr lang="en-US" sz="2000" dirty="0"/>
              <a:t>To analyze the gross income from various Genres and also analyze that how Gross will be going in </a:t>
            </a:r>
            <a:r>
              <a:rPr lang="en-US" sz="2000" dirty="0" err="1"/>
              <a:t>Yearwise</a:t>
            </a:r>
            <a:r>
              <a:rPr lang="en-US" sz="2000" dirty="0"/>
              <a:t>.</a:t>
            </a:r>
          </a:p>
          <a:p>
            <a:pPr marL="342900" indent="-342900">
              <a:lnSpc>
                <a:spcPct val="150000"/>
              </a:lnSpc>
              <a:buFont typeface="+mj-lt"/>
              <a:buAutoNum type="arabicPeriod"/>
            </a:pPr>
            <a:r>
              <a:rPr lang="en-US" sz="2000" dirty="0"/>
              <a:t>To analyze which type of movies are peoples like most.</a:t>
            </a:r>
          </a:p>
          <a:p>
            <a:pPr marL="342900" indent="-342900">
              <a:lnSpc>
                <a:spcPct val="150000"/>
              </a:lnSpc>
              <a:buFont typeface="+mj-lt"/>
              <a:buAutoNum type="arabicPeriod"/>
            </a:pPr>
            <a:r>
              <a:rPr lang="en-US" sz="2000" b="0" i="0" dirty="0">
                <a:effectLst/>
              </a:rPr>
              <a:t>This analysis aims to uncover trends, patterns, and correlations within the dataset, helping filmmakers. </a:t>
            </a:r>
            <a:endParaRPr lang="en-IN" sz="2000" dirty="0"/>
          </a:p>
        </p:txBody>
      </p:sp>
    </p:spTree>
    <p:extLst>
      <p:ext uri="{BB962C8B-B14F-4D97-AF65-F5344CB8AC3E}">
        <p14:creationId xmlns:p14="http://schemas.microsoft.com/office/powerpoint/2010/main" val="233770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D921-2C8D-489A-BE7C-7608FA8E6CDC}"/>
              </a:ext>
            </a:extLst>
          </p:cNvPr>
          <p:cNvSpPr>
            <a:spLocks noGrp="1"/>
          </p:cNvSpPr>
          <p:nvPr>
            <p:ph type="title"/>
          </p:nvPr>
        </p:nvSpPr>
        <p:spPr>
          <a:xfrm>
            <a:off x="838199" y="681037"/>
            <a:ext cx="3939073" cy="717226"/>
          </a:xfrm>
        </p:spPr>
        <p:txBody>
          <a:bodyPr>
            <a:noAutofit/>
          </a:bodyPr>
          <a:lstStyle/>
          <a:p>
            <a:r>
              <a:rPr lang="en-IN" sz="32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LIBRARIES USED</a:t>
            </a:r>
            <a:r>
              <a:rPr lang="en-IN" sz="3200" b="1"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FC11113-1FDB-70AC-1755-BBEAF60F261D}"/>
              </a:ext>
            </a:extLst>
          </p:cNvPr>
          <p:cNvSpPr>
            <a:spLocks noGrp="1"/>
          </p:cNvSpPr>
          <p:nvPr>
            <p:ph idx="1"/>
          </p:nvPr>
        </p:nvSpPr>
        <p:spPr>
          <a:xfrm>
            <a:off x="838199" y="1659520"/>
            <a:ext cx="3659155" cy="4778700"/>
          </a:xfrm>
        </p:spPr>
        <p:txBody>
          <a:bodyPr/>
          <a:lstStyle/>
          <a:p>
            <a:pPr>
              <a:lnSpc>
                <a:spcPct val="150000"/>
              </a:lnSpc>
            </a:pPr>
            <a:r>
              <a:rPr lang="en-US" sz="2400" dirty="0" err="1">
                <a:latin typeface="Times New Roman" panose="02020603050405020304" pitchFamily="18" charset="0"/>
                <a:cs typeface="Times New Roman" panose="02020603050405020304" pitchFamily="18" charset="0"/>
              </a:rPr>
              <a:t>Numpy</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Pandas</a:t>
            </a:r>
          </a:p>
          <a:p>
            <a:pPr>
              <a:lnSpc>
                <a:spcPct val="150000"/>
              </a:lnSpc>
            </a:pPr>
            <a:r>
              <a:rPr lang="en-US" sz="2400" dirty="0">
                <a:latin typeface="Times New Roman" panose="02020603050405020304" pitchFamily="18" charset="0"/>
                <a:cs typeface="Times New Roman" panose="02020603050405020304" pitchFamily="18" charset="0"/>
              </a:rPr>
              <a:t>Matplotlib</a:t>
            </a:r>
          </a:p>
          <a:p>
            <a:pPr>
              <a:lnSpc>
                <a:spcPct val="150000"/>
              </a:lnSpc>
            </a:pPr>
            <a:r>
              <a:rPr lang="en-US" sz="2400" dirty="0">
                <a:latin typeface="Times New Roman" panose="02020603050405020304" pitchFamily="18" charset="0"/>
                <a:cs typeface="Times New Roman" panose="02020603050405020304" pitchFamily="18" charset="0"/>
              </a:rPr>
              <a:t>Seaborn</a:t>
            </a:r>
          </a:p>
          <a:p>
            <a:pPr>
              <a:lnSpc>
                <a:spcPct val="150000"/>
              </a:lnSpc>
            </a:pPr>
            <a:r>
              <a:rPr lang="en-US" sz="2400" dirty="0">
                <a:latin typeface="Times New Roman" panose="02020603050405020304" pitchFamily="18" charset="0"/>
                <a:cs typeface="Times New Roman" panose="02020603050405020304" pitchFamily="18" charset="0"/>
              </a:rPr>
              <a:t>Requests</a:t>
            </a:r>
          </a:p>
          <a:p>
            <a:pPr>
              <a:lnSpc>
                <a:spcPct val="150000"/>
              </a:lnSpc>
            </a:pPr>
            <a:r>
              <a:rPr lang="en-US" sz="2400" dirty="0">
                <a:latin typeface="Times New Roman" panose="02020603050405020304" pitchFamily="18" charset="0"/>
                <a:cs typeface="Times New Roman" panose="02020603050405020304" pitchFamily="18" charset="0"/>
              </a:rPr>
              <a:t>Beautiful Soup</a:t>
            </a:r>
          </a:p>
          <a:p>
            <a:endParaRPr lang="en-US" sz="2800" dirty="0"/>
          </a:p>
          <a:p>
            <a:endParaRPr lang="en-US" sz="2800" dirty="0"/>
          </a:p>
          <a:p>
            <a:endParaRPr lang="en-IN" sz="2800" dirty="0"/>
          </a:p>
          <a:p>
            <a:pPr marL="0" indent="0">
              <a:buNone/>
            </a:pPr>
            <a:endParaRPr lang="en-US" sz="28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63F48886-6B9A-6822-47B6-9883FF9F6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672" y="1236368"/>
            <a:ext cx="7320579" cy="494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3324-D1A9-DBBF-B275-BB659359A0E7}"/>
              </a:ext>
            </a:extLst>
          </p:cNvPr>
          <p:cNvSpPr>
            <a:spLocks noGrp="1"/>
          </p:cNvSpPr>
          <p:nvPr>
            <p:ph type="title"/>
          </p:nvPr>
        </p:nvSpPr>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RAW DATA FRAME</a:t>
            </a:r>
          </a:p>
        </p:txBody>
      </p:sp>
      <p:pic>
        <p:nvPicPr>
          <p:cNvPr id="5" name="Picture 4">
            <a:extLst>
              <a:ext uri="{FF2B5EF4-FFF2-40B4-BE49-F238E27FC236}">
                <a16:creationId xmlns:a16="http://schemas.microsoft.com/office/drawing/2014/main" id="{53473C5B-5335-66C7-C6CC-ACF764C17AEB}"/>
              </a:ext>
            </a:extLst>
          </p:cNvPr>
          <p:cNvPicPr>
            <a:picLocks noChangeAspect="1"/>
          </p:cNvPicPr>
          <p:nvPr/>
        </p:nvPicPr>
        <p:blipFill>
          <a:blip r:embed="rId2"/>
          <a:stretch>
            <a:fillRect/>
          </a:stretch>
        </p:blipFill>
        <p:spPr>
          <a:xfrm>
            <a:off x="23812" y="1502229"/>
            <a:ext cx="12144375" cy="5383762"/>
          </a:xfrm>
          <a:prstGeom prst="rect">
            <a:avLst/>
          </a:prstGeom>
        </p:spPr>
      </p:pic>
    </p:spTree>
    <p:extLst>
      <p:ext uri="{BB962C8B-B14F-4D97-AF65-F5344CB8AC3E}">
        <p14:creationId xmlns:p14="http://schemas.microsoft.com/office/powerpoint/2010/main" val="181758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0458-DC50-E24C-1B6D-2E09B09733BD}"/>
              </a:ext>
            </a:extLst>
          </p:cNvPr>
          <p:cNvSpPr>
            <a:spLocks noGrp="1"/>
          </p:cNvSpPr>
          <p:nvPr>
            <p:ph type="title"/>
          </p:nvPr>
        </p:nvSpPr>
        <p:spPr/>
        <p:txBody>
          <a:bodyPr>
            <a:normAutofit/>
          </a:bodyPr>
          <a:lstStyle/>
          <a:p>
            <a:r>
              <a:rPr lang="en-IN" sz="3600" b="1" dirty="0">
                <a:solidFill>
                  <a:srgbClr val="0070C0"/>
                </a:solidFill>
                <a:latin typeface="Times New Roman" panose="02020603050405020304" pitchFamily="18"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42C0074C-81BD-3D8D-5BE4-146ED26F8B11}"/>
              </a:ext>
            </a:extLst>
          </p:cNvPr>
          <p:cNvSpPr>
            <a:spLocks noGrp="1"/>
          </p:cNvSpPr>
          <p:nvPr>
            <p:ph idx="1"/>
          </p:nvPr>
        </p:nvSpPr>
        <p:spPr>
          <a:xfrm>
            <a:off x="950167" y="1387085"/>
            <a:ext cx="10515600" cy="5218987"/>
          </a:xfrm>
        </p:spPr>
        <p:txBody>
          <a:bodyPr>
            <a:normAutofit/>
          </a:bodyPr>
          <a:lstStyle/>
          <a:p>
            <a:pPr>
              <a:lnSpc>
                <a:spcPct val="150000"/>
              </a:lnSpc>
            </a:pPr>
            <a:r>
              <a:rPr lang="en-US" sz="2800" dirty="0">
                <a:latin typeface="Times New Roman" panose="02020603050405020304" pitchFamily="18" charset="0"/>
                <a:cs typeface="Times New Roman" panose="02020603050405020304" pitchFamily="18" charset="0"/>
              </a:rPr>
              <a:t>Identifying Null values</a:t>
            </a:r>
          </a:p>
          <a:p>
            <a:pPr>
              <a:lnSpc>
                <a:spcPct val="150000"/>
              </a:lnSpc>
            </a:pPr>
            <a:r>
              <a:rPr lang="en-US" sz="2800" dirty="0">
                <a:latin typeface="Times New Roman" panose="02020603050405020304" pitchFamily="18" charset="0"/>
                <a:cs typeface="Times New Roman" panose="02020603050405020304" pitchFamily="18" charset="0"/>
              </a:rPr>
              <a:t>Identifying Missing values</a:t>
            </a:r>
          </a:p>
          <a:p>
            <a:pPr>
              <a:lnSpc>
                <a:spcPct val="150000"/>
              </a:lnSpc>
            </a:pPr>
            <a:r>
              <a:rPr lang="en-US" sz="2800" dirty="0">
                <a:latin typeface="Times New Roman" panose="02020603050405020304" pitchFamily="18" charset="0"/>
                <a:cs typeface="Times New Roman" panose="02020603050405020304" pitchFamily="18" charset="0"/>
              </a:rPr>
              <a:t>Treating rows and columns with null values and missing values</a:t>
            </a:r>
          </a:p>
          <a:p>
            <a:pPr>
              <a:lnSpc>
                <a:spcPct val="150000"/>
              </a:lnSpc>
            </a:pPr>
            <a:r>
              <a:rPr lang="en-US" sz="2800" dirty="0">
                <a:latin typeface="Times New Roman" panose="02020603050405020304" pitchFamily="18" charset="0"/>
                <a:cs typeface="Times New Roman" panose="02020603050405020304" pitchFamily="18" charset="0"/>
              </a:rPr>
              <a:t>Extracting required data from columns to create another columns using regular expressions</a:t>
            </a:r>
          </a:p>
          <a:p>
            <a:pPr>
              <a:lnSpc>
                <a:spcPct val="150000"/>
              </a:lnSpc>
            </a:pPr>
            <a:r>
              <a:rPr lang="en-US" sz="2800" dirty="0">
                <a:latin typeface="Times New Roman" panose="02020603050405020304" pitchFamily="18" charset="0"/>
                <a:cs typeface="Times New Roman" panose="02020603050405020304" pitchFamily="18" charset="0"/>
              </a:rPr>
              <a:t> Treating columns and converting required columns from object to int or float datatype</a:t>
            </a:r>
            <a:endParaRPr lang="en-IN"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62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605B7-4DF5-C61B-4388-2C6A125B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11" y="285311"/>
            <a:ext cx="2200582" cy="3143689"/>
          </a:xfrm>
          <a:prstGeom prst="rect">
            <a:avLst/>
          </a:prstGeom>
        </p:spPr>
      </p:pic>
      <p:pic>
        <p:nvPicPr>
          <p:cNvPr id="7" name="Picture 6">
            <a:extLst>
              <a:ext uri="{FF2B5EF4-FFF2-40B4-BE49-F238E27FC236}">
                <a16:creationId xmlns:a16="http://schemas.microsoft.com/office/drawing/2014/main" id="{F7FB5224-4F39-6663-5B4B-F924E3BED5EF}"/>
              </a:ext>
            </a:extLst>
          </p:cNvPr>
          <p:cNvPicPr>
            <a:picLocks noChangeAspect="1"/>
          </p:cNvPicPr>
          <p:nvPr/>
        </p:nvPicPr>
        <p:blipFill>
          <a:blip r:embed="rId3"/>
          <a:stretch>
            <a:fillRect/>
          </a:stretch>
        </p:blipFill>
        <p:spPr>
          <a:xfrm>
            <a:off x="8532359" y="3597678"/>
            <a:ext cx="2617723" cy="3017726"/>
          </a:xfrm>
          <a:prstGeom prst="rect">
            <a:avLst/>
          </a:prstGeom>
        </p:spPr>
      </p:pic>
      <p:sp>
        <p:nvSpPr>
          <p:cNvPr id="16" name="TextBox 15">
            <a:extLst>
              <a:ext uri="{FF2B5EF4-FFF2-40B4-BE49-F238E27FC236}">
                <a16:creationId xmlns:a16="http://schemas.microsoft.com/office/drawing/2014/main" id="{764C4D80-A687-141D-064D-436EA8C13417}"/>
              </a:ext>
            </a:extLst>
          </p:cNvPr>
          <p:cNvSpPr txBox="1"/>
          <p:nvPr/>
        </p:nvSpPr>
        <p:spPr>
          <a:xfrm>
            <a:off x="4516016" y="662473"/>
            <a:ext cx="5962262" cy="1200329"/>
          </a:xfrm>
          <a:prstGeom prst="rect">
            <a:avLst/>
          </a:prstGeom>
          <a:noFill/>
        </p:spPr>
        <p:txBody>
          <a:bodyPr wrap="square" rtlCol="0">
            <a:spAutoFit/>
          </a:bodyPr>
          <a:lstStyle/>
          <a:p>
            <a:r>
              <a:rPr lang="en-IN" dirty="0">
                <a:highlight>
                  <a:srgbClr val="C0C0C0"/>
                </a:highlight>
              </a:rPr>
              <a:t>Insights:</a:t>
            </a:r>
          </a:p>
          <a:p>
            <a:r>
              <a:rPr lang="en-IN" dirty="0"/>
              <a:t>                </a:t>
            </a:r>
            <a:r>
              <a:rPr lang="en-US" dirty="0"/>
              <a:t>From the data we will find the null values are certificate and </a:t>
            </a:r>
            <a:r>
              <a:rPr lang="en-US" dirty="0" err="1"/>
              <a:t>metascore</a:t>
            </a:r>
            <a:r>
              <a:rPr lang="en-US" dirty="0"/>
              <a:t>. </a:t>
            </a:r>
            <a:endParaRPr lang="en-IN" dirty="0"/>
          </a:p>
          <a:p>
            <a:r>
              <a:rPr lang="en-IN" dirty="0"/>
              <a:t>       </a:t>
            </a:r>
          </a:p>
        </p:txBody>
      </p:sp>
      <p:sp>
        <p:nvSpPr>
          <p:cNvPr id="17" name="TextBox 16">
            <a:extLst>
              <a:ext uri="{FF2B5EF4-FFF2-40B4-BE49-F238E27FC236}">
                <a16:creationId xmlns:a16="http://schemas.microsoft.com/office/drawing/2014/main" id="{7ADC6CA7-4D09-A0B7-8063-ECA509EA39D6}"/>
              </a:ext>
            </a:extLst>
          </p:cNvPr>
          <p:cNvSpPr txBox="1"/>
          <p:nvPr/>
        </p:nvSpPr>
        <p:spPr>
          <a:xfrm>
            <a:off x="811763" y="4627983"/>
            <a:ext cx="5840963" cy="923330"/>
          </a:xfrm>
          <a:prstGeom prst="rect">
            <a:avLst/>
          </a:prstGeom>
          <a:noFill/>
        </p:spPr>
        <p:txBody>
          <a:bodyPr wrap="square" rtlCol="0">
            <a:spAutoFit/>
          </a:bodyPr>
          <a:lstStyle/>
          <a:p>
            <a:r>
              <a:rPr lang="en-IN" dirty="0">
                <a:highlight>
                  <a:srgbClr val="C0C0C0"/>
                </a:highlight>
              </a:rPr>
              <a:t>Insights:</a:t>
            </a:r>
          </a:p>
          <a:p>
            <a:r>
              <a:rPr lang="en-IN" dirty="0"/>
              <a:t>                After finding the null values we will drop rows from the data where null values are exists.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3CC099F-9BBA-B1E3-DD4E-54203F6F53E7}"/>
                  </a:ext>
                </a:extLst>
              </p14:cNvPr>
              <p14:cNvContentPartPr/>
              <p14:nvPr/>
            </p14:nvContentPartPr>
            <p14:xfrm>
              <a:off x="653848" y="1333910"/>
              <a:ext cx="1921320" cy="360"/>
            </p14:xfrm>
          </p:contentPart>
        </mc:Choice>
        <mc:Fallback xmlns="">
          <p:pic>
            <p:nvPicPr>
              <p:cNvPr id="4" name="Ink 3">
                <a:extLst>
                  <a:ext uri="{FF2B5EF4-FFF2-40B4-BE49-F238E27FC236}">
                    <a16:creationId xmlns:a16="http://schemas.microsoft.com/office/drawing/2014/main" id="{A3CC099F-9BBA-B1E3-DD4E-54203F6F53E7}"/>
                  </a:ext>
                </a:extLst>
              </p:cNvPr>
              <p:cNvPicPr/>
              <p:nvPr/>
            </p:nvPicPr>
            <p:blipFill>
              <a:blip r:embed="rId5"/>
              <a:stretch>
                <a:fillRect/>
              </a:stretch>
            </p:blipFill>
            <p:spPr>
              <a:xfrm>
                <a:off x="600208" y="1226270"/>
                <a:ext cx="202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A44EB62-A9EA-0FD3-F966-9579D2708BB8}"/>
                  </a:ext>
                </a:extLst>
              </p14:cNvPr>
              <p14:cNvContentPartPr/>
              <p14:nvPr/>
            </p14:nvContentPartPr>
            <p14:xfrm>
              <a:off x="681928" y="2164430"/>
              <a:ext cx="1931040" cy="28800"/>
            </p14:xfrm>
          </p:contentPart>
        </mc:Choice>
        <mc:Fallback xmlns="">
          <p:pic>
            <p:nvPicPr>
              <p:cNvPr id="8" name="Ink 7">
                <a:extLst>
                  <a:ext uri="{FF2B5EF4-FFF2-40B4-BE49-F238E27FC236}">
                    <a16:creationId xmlns:a16="http://schemas.microsoft.com/office/drawing/2014/main" id="{AA44EB62-A9EA-0FD3-F966-9579D2708BB8}"/>
                  </a:ext>
                </a:extLst>
              </p:cNvPr>
              <p:cNvPicPr/>
              <p:nvPr/>
            </p:nvPicPr>
            <p:blipFill>
              <a:blip r:embed="rId7"/>
              <a:stretch>
                <a:fillRect/>
              </a:stretch>
            </p:blipFill>
            <p:spPr>
              <a:xfrm>
                <a:off x="628288" y="2056790"/>
                <a:ext cx="2038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316F7BA-0265-CD7E-57E4-3FEA71A808C5}"/>
                  </a:ext>
                </a:extLst>
              </p14:cNvPr>
              <p14:cNvContentPartPr/>
              <p14:nvPr/>
            </p14:nvContentPartPr>
            <p14:xfrm>
              <a:off x="8295928" y="4870190"/>
              <a:ext cx="1557720" cy="47160"/>
            </p14:xfrm>
          </p:contentPart>
        </mc:Choice>
        <mc:Fallback xmlns="">
          <p:pic>
            <p:nvPicPr>
              <p:cNvPr id="9" name="Ink 8">
                <a:extLst>
                  <a:ext uri="{FF2B5EF4-FFF2-40B4-BE49-F238E27FC236}">
                    <a16:creationId xmlns:a16="http://schemas.microsoft.com/office/drawing/2014/main" id="{B316F7BA-0265-CD7E-57E4-3FEA71A808C5}"/>
                  </a:ext>
                </a:extLst>
              </p:cNvPr>
              <p:cNvPicPr/>
              <p:nvPr/>
            </p:nvPicPr>
            <p:blipFill>
              <a:blip r:embed="rId9"/>
              <a:stretch>
                <a:fillRect/>
              </a:stretch>
            </p:blipFill>
            <p:spPr>
              <a:xfrm>
                <a:off x="8241928" y="4762190"/>
                <a:ext cx="1665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7FDBAD3-DA92-EA62-5701-DD673DE74753}"/>
                  </a:ext>
                </a:extLst>
              </p14:cNvPr>
              <p14:cNvContentPartPr/>
              <p14:nvPr/>
            </p14:nvContentPartPr>
            <p14:xfrm>
              <a:off x="8306008" y="5569670"/>
              <a:ext cx="1491480" cy="20160"/>
            </p14:xfrm>
          </p:contentPart>
        </mc:Choice>
        <mc:Fallback xmlns="">
          <p:pic>
            <p:nvPicPr>
              <p:cNvPr id="10" name="Ink 9">
                <a:extLst>
                  <a:ext uri="{FF2B5EF4-FFF2-40B4-BE49-F238E27FC236}">
                    <a16:creationId xmlns:a16="http://schemas.microsoft.com/office/drawing/2014/main" id="{87FDBAD3-DA92-EA62-5701-DD673DE74753}"/>
                  </a:ext>
                </a:extLst>
              </p:cNvPr>
              <p:cNvPicPr/>
              <p:nvPr/>
            </p:nvPicPr>
            <p:blipFill>
              <a:blip r:embed="rId11"/>
              <a:stretch>
                <a:fillRect/>
              </a:stretch>
            </p:blipFill>
            <p:spPr>
              <a:xfrm>
                <a:off x="8252008" y="5462030"/>
                <a:ext cx="1599120" cy="235800"/>
              </a:xfrm>
              <a:prstGeom prst="rect">
                <a:avLst/>
              </a:prstGeom>
            </p:spPr>
          </p:pic>
        </mc:Fallback>
      </mc:AlternateContent>
    </p:spTree>
    <p:extLst>
      <p:ext uri="{BB962C8B-B14F-4D97-AF65-F5344CB8AC3E}">
        <p14:creationId xmlns:p14="http://schemas.microsoft.com/office/powerpoint/2010/main" val="2833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716</TotalTime>
  <Words>1017</Words>
  <Application>Microsoft Office PowerPoint</Application>
  <PresentationFormat>Widescreen</PresentationFormat>
  <Paragraphs>111</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Algerian</vt:lpstr>
      <vt:lpstr>Arial</vt:lpstr>
      <vt:lpstr>Calibri</vt:lpstr>
      <vt:lpstr>Calibri Light</vt:lpstr>
      <vt:lpstr>Times New Roman</vt:lpstr>
      <vt:lpstr>Wingdings</vt:lpstr>
      <vt:lpstr>Office Theme</vt:lpstr>
      <vt:lpstr>PowerPoint Presentation</vt:lpstr>
      <vt:lpstr>TEAM MEMBERS:</vt:lpstr>
      <vt:lpstr>PowerPoint Presentation</vt:lpstr>
      <vt:lpstr>PowerPoint Presentation</vt:lpstr>
      <vt:lpstr>PROBLEM STATEMENT</vt:lpstr>
      <vt:lpstr>LIBRARIES USED:</vt:lpstr>
      <vt:lpstr>RAW DATA FRAME</vt:lpstr>
      <vt:lpstr>DATA CLEANING</vt:lpstr>
      <vt:lpstr>PowerPoint Presentation</vt:lpstr>
      <vt:lpstr>PowerPoint Presentation</vt:lpstr>
      <vt:lpstr>PowerPoint Presentation</vt:lpstr>
      <vt:lpstr>Final Data Frame:</vt:lpstr>
      <vt:lpstr>Descriptive Statistics:</vt:lpstr>
      <vt:lpstr>DATA VISUALIZATION</vt:lpstr>
      <vt:lpstr>UNIVARIATE ANALYSIS</vt:lpstr>
      <vt:lpstr>PowerPoint Presentation</vt:lpstr>
      <vt:lpstr>NUMERICAL DATA</vt:lpstr>
      <vt:lpstr>BIVARIATE ANALYSIS</vt:lpstr>
      <vt:lpstr>PowerPoint Presentation</vt:lpstr>
      <vt:lpstr>PowerPoint Presentation</vt:lpstr>
      <vt:lpstr>PowerPoint Presentation</vt:lpstr>
      <vt:lpstr>PowerPoint Presentation</vt:lpstr>
      <vt:lpstr>PowerPoint Presentation</vt:lpstr>
      <vt:lpstr>MULTIVARIATE ANALYSIS</vt:lpstr>
      <vt:lpstr>PowerPoint Presentation</vt:lpstr>
      <vt:lpstr>CHALLENGES FACED: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dlnarasimharao2001@outlook.com</dc:creator>
  <cp:lastModifiedBy>narasimha devisetti</cp:lastModifiedBy>
  <cp:revision>31</cp:revision>
  <dcterms:created xsi:type="dcterms:W3CDTF">2023-08-28T20:08:47Z</dcterms:created>
  <dcterms:modified xsi:type="dcterms:W3CDTF">2023-11-07T18:04:31Z</dcterms:modified>
</cp:coreProperties>
</file>